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21" r:id="rId3"/>
    <p:sldId id="323" r:id="rId4"/>
    <p:sldId id="322" r:id="rId5"/>
    <p:sldId id="261" r:id="rId6"/>
    <p:sldId id="273" r:id="rId7"/>
    <p:sldId id="313" r:id="rId8"/>
    <p:sldId id="280" r:id="rId9"/>
    <p:sldId id="275" r:id="rId10"/>
    <p:sldId id="324" r:id="rId11"/>
    <p:sldId id="325" r:id="rId12"/>
    <p:sldId id="274" r:id="rId13"/>
    <p:sldId id="315" r:id="rId14"/>
    <p:sldId id="316" r:id="rId15"/>
    <p:sldId id="317" r:id="rId16"/>
    <p:sldId id="318" r:id="rId17"/>
    <p:sldId id="326" r:id="rId18"/>
    <p:sldId id="319" r:id="rId19"/>
    <p:sldId id="327" r:id="rId20"/>
    <p:sldId id="320" r:id="rId21"/>
    <p:sldId id="25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692"/>
    <a:srgbClr val="FBBE25"/>
    <a:srgbClr val="F9AE27"/>
    <a:srgbClr val="FC9E20"/>
    <a:srgbClr val="03080E"/>
    <a:srgbClr val="F9CA1F"/>
    <a:srgbClr val="F0AB4E"/>
    <a:srgbClr val="38FFEC"/>
    <a:srgbClr val="00E5A0"/>
    <a:srgbClr val="3CC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CB191-669C-43BE-9631-148773493257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B6BEDC-2B1B-4961-8B3B-DE52F704B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3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6BEDC-2B1B-4961-8B3B-DE52F704BA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8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8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70958" y="2329343"/>
            <a:ext cx="9650084" cy="999676"/>
          </a:xfrm>
        </p:spPr>
        <p:txBody>
          <a:bodyPr anchor="ctr">
            <a:normAutofit/>
          </a:bodyPr>
          <a:lstStyle>
            <a:lvl1pPr algn="ctr">
              <a:defRPr sz="52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373302"/>
            <a:ext cx="9144000" cy="5974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363017"/>
            <a:ext cx="2743200" cy="277927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EF18ED6C-1E37-4287-AF59-6A1E41B68F0D}" type="datetime1">
              <a:rPr lang="zh-CN" altLang="en-US" smtClean="0"/>
              <a:t>2017/10/26</a:t>
            </a:fld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367742" y="5044243"/>
            <a:ext cx="3456517" cy="273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 smtClean="0"/>
              <a:t>极光市场部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3686355" y="0"/>
            <a:ext cx="4819290" cy="1037228"/>
            <a:chOff x="3557343" y="0"/>
            <a:chExt cx="4755646" cy="897147"/>
          </a:xfrm>
        </p:grpSpPr>
        <p:sp>
          <p:nvSpPr>
            <p:cNvPr id="12" name="矩形 11"/>
            <p:cNvSpPr/>
            <p:nvPr userDrawn="1"/>
          </p:nvSpPr>
          <p:spPr>
            <a:xfrm>
              <a:off x="4928943" y="1"/>
              <a:ext cx="3384046" cy="897146"/>
            </a:xfrm>
            <a:custGeom>
              <a:avLst/>
              <a:gdLst>
                <a:gd name="connsiteX0" fmla="*/ 0 w 4802038"/>
                <a:gd name="connsiteY0" fmla="*/ 0 h 1431985"/>
                <a:gd name="connsiteX1" fmla="*/ 4802038 w 4802038"/>
                <a:gd name="connsiteY1" fmla="*/ 0 h 1431985"/>
                <a:gd name="connsiteX2" fmla="*/ 4802038 w 4802038"/>
                <a:gd name="connsiteY2" fmla="*/ 1431985 h 1431985"/>
                <a:gd name="connsiteX3" fmla="*/ 0 w 4802038"/>
                <a:gd name="connsiteY3" fmla="*/ 1431985 h 1431985"/>
                <a:gd name="connsiteX4" fmla="*/ 0 w 4802038"/>
                <a:gd name="connsiteY4" fmla="*/ 0 h 1431985"/>
                <a:gd name="connsiteX0-1" fmla="*/ 0 w 4802038"/>
                <a:gd name="connsiteY0-2" fmla="*/ 0 h 1431985"/>
                <a:gd name="connsiteX1-3" fmla="*/ 4802038 w 4802038"/>
                <a:gd name="connsiteY1-4" fmla="*/ 0 h 1431985"/>
                <a:gd name="connsiteX2-5" fmla="*/ 3787626 w 4802038"/>
                <a:gd name="connsiteY2-6" fmla="*/ 1431985 h 1431985"/>
                <a:gd name="connsiteX3-7" fmla="*/ 0 w 4802038"/>
                <a:gd name="connsiteY3-8" fmla="*/ 1431985 h 1431985"/>
                <a:gd name="connsiteX4-9" fmla="*/ 0 w 4802038"/>
                <a:gd name="connsiteY4-10" fmla="*/ 0 h 14319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02038" h="1431985">
                  <a:moveTo>
                    <a:pt x="0" y="0"/>
                  </a:moveTo>
                  <a:lnTo>
                    <a:pt x="4802038" y="0"/>
                  </a:lnTo>
                  <a:lnTo>
                    <a:pt x="3787626" y="1431985"/>
                  </a:lnTo>
                  <a:lnTo>
                    <a:pt x="0" y="1431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3" name="矩形 11"/>
            <p:cNvSpPr/>
            <p:nvPr userDrawn="1"/>
          </p:nvSpPr>
          <p:spPr>
            <a:xfrm flipH="1">
              <a:off x="3557343" y="0"/>
              <a:ext cx="3384046" cy="897146"/>
            </a:xfrm>
            <a:custGeom>
              <a:avLst/>
              <a:gdLst>
                <a:gd name="connsiteX0" fmla="*/ 0 w 4802038"/>
                <a:gd name="connsiteY0" fmla="*/ 0 h 1431985"/>
                <a:gd name="connsiteX1" fmla="*/ 4802038 w 4802038"/>
                <a:gd name="connsiteY1" fmla="*/ 0 h 1431985"/>
                <a:gd name="connsiteX2" fmla="*/ 4802038 w 4802038"/>
                <a:gd name="connsiteY2" fmla="*/ 1431985 h 1431985"/>
                <a:gd name="connsiteX3" fmla="*/ 0 w 4802038"/>
                <a:gd name="connsiteY3" fmla="*/ 1431985 h 1431985"/>
                <a:gd name="connsiteX4" fmla="*/ 0 w 4802038"/>
                <a:gd name="connsiteY4" fmla="*/ 0 h 1431985"/>
                <a:gd name="connsiteX0-1" fmla="*/ 0 w 4802038"/>
                <a:gd name="connsiteY0-2" fmla="*/ 0 h 1431985"/>
                <a:gd name="connsiteX1-3" fmla="*/ 4802038 w 4802038"/>
                <a:gd name="connsiteY1-4" fmla="*/ 0 h 1431985"/>
                <a:gd name="connsiteX2-5" fmla="*/ 3787626 w 4802038"/>
                <a:gd name="connsiteY2-6" fmla="*/ 1431985 h 1431985"/>
                <a:gd name="connsiteX3-7" fmla="*/ 0 w 4802038"/>
                <a:gd name="connsiteY3-8" fmla="*/ 1431985 h 1431985"/>
                <a:gd name="connsiteX4-9" fmla="*/ 0 w 4802038"/>
                <a:gd name="connsiteY4-10" fmla="*/ 0 h 143198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802038" h="1431985">
                  <a:moveTo>
                    <a:pt x="0" y="0"/>
                  </a:moveTo>
                  <a:lnTo>
                    <a:pt x="4802038" y="0"/>
                  </a:lnTo>
                  <a:lnTo>
                    <a:pt x="3787626" y="1431985"/>
                  </a:lnTo>
                  <a:lnTo>
                    <a:pt x="0" y="1431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6088" y="255774"/>
            <a:ext cx="2679824" cy="525680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347961" y="6331788"/>
            <a:ext cx="2783399" cy="3105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altLang="zh-CN" sz="1600" dirty="0" smtClean="0">
                <a:solidFill>
                  <a:schemeClr val="bg2"/>
                </a:solidFill>
              </a:rPr>
              <a:t>www.jiguang.cn</a:t>
            </a:r>
            <a:endParaRPr lang="zh-CN" altLang="en-US" sz="1600" dirty="0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3" hasCustomPrompt="1"/>
          </p:nvPr>
        </p:nvSpPr>
        <p:spPr>
          <a:xfrm>
            <a:off x="937404" y="2340328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4" hasCustomPrompt="1"/>
          </p:nvPr>
        </p:nvSpPr>
        <p:spPr>
          <a:xfrm>
            <a:off x="943163" y="2815197"/>
            <a:ext cx="1821618" cy="328759"/>
          </a:xfrm>
        </p:spPr>
        <p:txBody>
          <a:bodyPr anchor="t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 smtClean="0"/>
              <a:t>关于极光</a:t>
            </a:r>
            <a:endParaRPr lang="zh-CN" altLang="en-US" dirty="0"/>
          </a:p>
        </p:txBody>
      </p:sp>
      <p:sp>
        <p:nvSpPr>
          <p:cNvPr id="21" name="文本占位符 45"/>
          <p:cNvSpPr>
            <a:spLocks noGrp="1"/>
          </p:cNvSpPr>
          <p:nvPr>
            <p:ph type="body" sz="quarter" idx="23" hasCustomPrompt="1"/>
          </p:nvPr>
        </p:nvSpPr>
        <p:spPr>
          <a:xfrm>
            <a:off x="952960" y="2166804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31" name="文本占位符 45"/>
          <p:cNvSpPr>
            <a:spLocks noGrp="1"/>
          </p:cNvSpPr>
          <p:nvPr>
            <p:ph type="body" sz="quarter" idx="24" hasCustomPrompt="1"/>
          </p:nvPr>
        </p:nvSpPr>
        <p:spPr>
          <a:xfrm>
            <a:off x="3009189" y="2340328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32" name="文本占位符 47"/>
          <p:cNvSpPr>
            <a:spLocks noGrp="1"/>
          </p:cNvSpPr>
          <p:nvPr>
            <p:ph type="body" sz="quarter" idx="25" hasCustomPrompt="1"/>
          </p:nvPr>
        </p:nvSpPr>
        <p:spPr>
          <a:xfrm>
            <a:off x="3014947" y="2815197"/>
            <a:ext cx="1827377" cy="328759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 smtClean="0"/>
              <a:t>极光开发者服务</a:t>
            </a:r>
            <a:endParaRPr lang="zh-CN" altLang="en-US" dirty="0"/>
          </a:p>
        </p:txBody>
      </p:sp>
      <p:sp>
        <p:nvSpPr>
          <p:cNvPr id="33" name="文本占位符 45"/>
          <p:cNvSpPr>
            <a:spLocks noGrp="1"/>
          </p:cNvSpPr>
          <p:nvPr>
            <p:ph type="body" sz="quarter" idx="26" hasCustomPrompt="1"/>
          </p:nvPr>
        </p:nvSpPr>
        <p:spPr>
          <a:xfrm>
            <a:off x="3024745" y="2166804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37" name="文本占位符 47"/>
          <p:cNvSpPr>
            <a:spLocks noGrp="1"/>
          </p:cNvSpPr>
          <p:nvPr>
            <p:ph type="body" sz="quarter" idx="27" hasCustomPrompt="1"/>
          </p:nvPr>
        </p:nvSpPr>
        <p:spPr>
          <a:xfrm>
            <a:off x="3014946" y="3234973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极光推送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</a:t>
            </a:r>
            <a:r>
              <a:rPr lang="en-US" altLang="zh-CN" dirty="0" smtClean="0"/>
              <a:t>IM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极光私有云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极光统计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极光短信验证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zh-CN" altLang="en-US" dirty="0"/>
          </a:p>
        </p:txBody>
      </p:sp>
      <p:sp>
        <p:nvSpPr>
          <p:cNvPr id="38" name="文本占位符 47"/>
          <p:cNvSpPr>
            <a:spLocks noGrp="1"/>
          </p:cNvSpPr>
          <p:nvPr>
            <p:ph type="body" sz="quarter" idx="28" hasCustomPrompt="1"/>
          </p:nvPr>
        </p:nvSpPr>
        <p:spPr>
          <a:xfrm>
            <a:off x="937404" y="3236197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极光简介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发展历程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产品线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产品图谱</a:t>
            </a:r>
            <a:endParaRPr lang="zh-CN" altLang="en-US" dirty="0"/>
          </a:p>
        </p:txBody>
      </p:sp>
      <p:sp>
        <p:nvSpPr>
          <p:cNvPr id="39" name="文本占位符 45"/>
          <p:cNvSpPr>
            <a:spLocks noGrp="1"/>
          </p:cNvSpPr>
          <p:nvPr>
            <p:ph type="body" sz="quarter" idx="29" hasCustomPrompt="1"/>
          </p:nvPr>
        </p:nvSpPr>
        <p:spPr>
          <a:xfrm>
            <a:off x="5080962" y="2336882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0" name="文本占位符 47"/>
          <p:cNvSpPr>
            <a:spLocks noGrp="1"/>
          </p:cNvSpPr>
          <p:nvPr>
            <p:ph type="body" sz="quarter" idx="30" hasCustomPrompt="1"/>
          </p:nvPr>
        </p:nvSpPr>
        <p:spPr>
          <a:xfrm>
            <a:off x="5086720" y="2811751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极光广告服务</a:t>
            </a:r>
          </a:p>
        </p:txBody>
      </p:sp>
      <p:sp>
        <p:nvSpPr>
          <p:cNvPr id="41" name="文本占位符 45"/>
          <p:cNvSpPr>
            <a:spLocks noGrp="1"/>
          </p:cNvSpPr>
          <p:nvPr>
            <p:ph type="body" sz="quarter" idx="31" hasCustomPrompt="1"/>
          </p:nvPr>
        </p:nvSpPr>
        <p:spPr>
          <a:xfrm>
            <a:off x="5096518" y="2163358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42" name="文本占位符 47"/>
          <p:cNvSpPr>
            <a:spLocks noGrp="1"/>
          </p:cNvSpPr>
          <p:nvPr>
            <p:ph type="body" sz="quarter" idx="32" hasCustomPrompt="1"/>
          </p:nvPr>
        </p:nvSpPr>
        <p:spPr>
          <a:xfrm>
            <a:off x="5086719" y="3231527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多维定向投放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智能场景营销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展现形式</a:t>
            </a:r>
            <a:endParaRPr lang="zh-CN" altLang="en-US" dirty="0"/>
          </a:p>
        </p:txBody>
      </p:sp>
      <p:sp>
        <p:nvSpPr>
          <p:cNvPr id="43" name="文本占位符 45"/>
          <p:cNvSpPr>
            <a:spLocks noGrp="1"/>
          </p:cNvSpPr>
          <p:nvPr>
            <p:ph type="body" sz="quarter" idx="33" hasCustomPrompt="1"/>
          </p:nvPr>
        </p:nvSpPr>
        <p:spPr>
          <a:xfrm>
            <a:off x="7135484" y="2321705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44" name="文本占位符 47"/>
          <p:cNvSpPr>
            <a:spLocks noGrp="1"/>
          </p:cNvSpPr>
          <p:nvPr>
            <p:ph type="body" sz="quarter" idx="34" hasCustomPrompt="1"/>
          </p:nvPr>
        </p:nvSpPr>
        <p:spPr>
          <a:xfrm>
            <a:off x="7141242" y="2796574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极光数据服务</a:t>
            </a:r>
          </a:p>
        </p:txBody>
      </p:sp>
      <p:sp>
        <p:nvSpPr>
          <p:cNvPr id="45" name="文本占位符 45"/>
          <p:cNvSpPr>
            <a:spLocks noGrp="1"/>
          </p:cNvSpPr>
          <p:nvPr>
            <p:ph type="body" sz="quarter" idx="35" hasCustomPrompt="1"/>
          </p:nvPr>
        </p:nvSpPr>
        <p:spPr>
          <a:xfrm>
            <a:off x="7151040" y="2148181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47" name="文本占位符 47"/>
          <p:cNvSpPr>
            <a:spLocks noGrp="1"/>
          </p:cNvSpPr>
          <p:nvPr>
            <p:ph type="body" sz="quarter" idx="36" hasCustomPrompt="1"/>
          </p:nvPr>
        </p:nvSpPr>
        <p:spPr>
          <a:xfrm>
            <a:off x="7141241" y="3216350"/>
            <a:ext cx="1827377" cy="1815748"/>
          </a:xfrm>
        </p:spPr>
        <p:txBody>
          <a:bodyPr anchor="t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多维定向投放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智能场景营销</a:t>
            </a:r>
            <a:endParaRPr lang="en-US" altLang="zh-CN" dirty="0" smtClean="0"/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 smtClean="0"/>
              <a:t> 展现形式</a:t>
            </a:r>
            <a:endParaRPr lang="zh-CN" altLang="en-US" dirty="0"/>
          </a:p>
        </p:txBody>
      </p:sp>
      <p:sp>
        <p:nvSpPr>
          <p:cNvPr id="49" name="文本占位符 45"/>
          <p:cNvSpPr>
            <a:spLocks noGrp="1"/>
          </p:cNvSpPr>
          <p:nvPr>
            <p:ph type="body" sz="quarter" idx="37" hasCustomPrompt="1"/>
          </p:nvPr>
        </p:nvSpPr>
        <p:spPr>
          <a:xfrm>
            <a:off x="9207256" y="2318666"/>
            <a:ext cx="702834" cy="520086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50" name="文本占位符 47"/>
          <p:cNvSpPr>
            <a:spLocks noGrp="1"/>
          </p:cNvSpPr>
          <p:nvPr>
            <p:ph type="body" sz="quarter" idx="38" hasCustomPrompt="1"/>
          </p:nvPr>
        </p:nvSpPr>
        <p:spPr>
          <a:xfrm>
            <a:off x="9213014" y="2793535"/>
            <a:ext cx="1827377" cy="32875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我们服务过的客户</a:t>
            </a:r>
          </a:p>
        </p:txBody>
      </p:sp>
      <p:sp>
        <p:nvSpPr>
          <p:cNvPr id="51" name="文本占位符 45"/>
          <p:cNvSpPr>
            <a:spLocks noGrp="1"/>
          </p:cNvSpPr>
          <p:nvPr>
            <p:ph type="body" sz="quarter" idx="39" hasCustomPrompt="1"/>
          </p:nvPr>
        </p:nvSpPr>
        <p:spPr>
          <a:xfrm>
            <a:off x="9222812" y="2145142"/>
            <a:ext cx="445715" cy="227314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altLang="zh-CN" dirty="0" smtClean="0"/>
              <a:t>Part</a:t>
            </a:r>
            <a:endParaRPr lang="zh-CN" altLang="en-US" dirty="0"/>
          </a:p>
        </p:txBody>
      </p:sp>
      <p:sp>
        <p:nvSpPr>
          <p:cNvPr id="52" name="文本占位符 47"/>
          <p:cNvSpPr>
            <a:spLocks noGrp="1"/>
          </p:cNvSpPr>
          <p:nvPr>
            <p:ph type="body" sz="quarter" idx="40" hasCustomPrompt="1"/>
          </p:nvPr>
        </p:nvSpPr>
        <p:spPr>
          <a:xfrm>
            <a:off x="9213013" y="3213311"/>
            <a:ext cx="1827377" cy="1815748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 我们服务过的客户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zh-CN" altLang="en-US" dirty="0"/>
          </a:p>
        </p:txBody>
      </p:sp>
      <p:cxnSp>
        <p:nvCxnSpPr>
          <p:cNvPr id="53" name="直接连接符 52"/>
          <p:cNvCxnSpPr/>
          <p:nvPr userDrawn="1"/>
        </p:nvCxnSpPr>
        <p:spPr>
          <a:xfrm flipV="1">
            <a:off x="937404" y="966160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极光开发者服务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5219882" y="2380475"/>
            <a:ext cx="5993920" cy="1106492"/>
          </a:xfrm>
        </p:spPr>
        <p:txBody>
          <a:bodyPr anchor="t">
            <a:normAutofit/>
          </a:bodyPr>
          <a:lstStyle>
            <a:lvl1pPr marL="0" indent="0" algn="r">
              <a:lnSpc>
                <a:spcPct val="1500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唤醒沉默用户，提升用户体验，提高留存率，极光开发者服务，为你提供精细化运营解决方案。</a:t>
            </a: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838200" y="1371231"/>
            <a:ext cx="1722438" cy="2159000"/>
            <a:chOff x="5790" y="1660"/>
            <a:chExt cx="1085" cy="136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90" y="1660"/>
              <a:ext cx="1085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0" y="1662"/>
              <a:ext cx="1085" cy="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5844" y="2769"/>
              <a:ext cx="97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扫码关注极光开发者服务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6111" y="2879"/>
              <a:ext cx="4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6218" y="2087"/>
              <a:ext cx="233" cy="233"/>
            </a:xfrm>
            <a:custGeom>
              <a:avLst/>
              <a:gdLst>
                <a:gd name="T0" fmla="*/ 93 w 98"/>
                <a:gd name="T1" fmla="*/ 98 h 98"/>
                <a:gd name="T2" fmla="*/ 5 w 98"/>
                <a:gd name="T3" fmla="*/ 98 h 98"/>
                <a:gd name="T4" fmla="*/ 0 w 98"/>
                <a:gd name="T5" fmla="*/ 93 h 98"/>
                <a:gd name="T6" fmla="*/ 0 w 98"/>
                <a:gd name="T7" fmla="*/ 5 h 98"/>
                <a:gd name="T8" fmla="*/ 5 w 98"/>
                <a:gd name="T9" fmla="*/ 0 h 98"/>
                <a:gd name="T10" fmla="*/ 93 w 98"/>
                <a:gd name="T11" fmla="*/ 0 h 98"/>
                <a:gd name="T12" fmla="*/ 98 w 98"/>
                <a:gd name="T13" fmla="*/ 5 h 98"/>
                <a:gd name="T14" fmla="*/ 98 w 98"/>
                <a:gd name="T15" fmla="*/ 93 h 98"/>
                <a:gd name="T16" fmla="*/ 93 w 98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8">
                  <a:moveTo>
                    <a:pt x="93" y="98"/>
                  </a:moveTo>
                  <a:cubicBezTo>
                    <a:pt x="5" y="98"/>
                    <a:pt x="5" y="98"/>
                    <a:pt x="5" y="98"/>
                  </a:cubicBezTo>
                  <a:cubicBezTo>
                    <a:pt x="2" y="98"/>
                    <a:pt x="0" y="96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6" y="0"/>
                    <a:pt x="98" y="2"/>
                    <a:pt x="98" y="5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6"/>
                    <a:pt x="96" y="98"/>
                    <a:pt x="93" y="98"/>
                  </a:cubicBezTo>
                  <a:close/>
                </a:path>
              </a:pathLst>
            </a:custGeom>
            <a:solidFill>
              <a:srgbClr val="0075BE"/>
            </a:solidFill>
            <a:ln w="15875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6285" y="2194"/>
              <a:ext cx="128" cy="85"/>
            </a:xfrm>
            <a:custGeom>
              <a:avLst/>
              <a:gdLst>
                <a:gd name="T0" fmla="*/ 43 w 54"/>
                <a:gd name="T1" fmla="*/ 10 h 36"/>
                <a:gd name="T2" fmla="*/ 43 w 54"/>
                <a:gd name="T3" fmla="*/ 10 h 36"/>
                <a:gd name="T4" fmla="*/ 21 w 54"/>
                <a:gd name="T5" fmla="*/ 26 h 36"/>
                <a:gd name="T6" fmla="*/ 7 w 54"/>
                <a:gd name="T7" fmla="*/ 21 h 36"/>
                <a:gd name="T8" fmla="*/ 7 w 54"/>
                <a:gd name="T9" fmla="*/ 22 h 36"/>
                <a:gd name="T10" fmla="*/ 0 w 54"/>
                <a:gd name="T11" fmla="*/ 28 h 36"/>
                <a:gd name="T12" fmla="*/ 0 w 54"/>
                <a:gd name="T13" fmla="*/ 29 h 36"/>
                <a:gd name="T14" fmla="*/ 21 w 54"/>
                <a:gd name="T15" fmla="*/ 36 h 36"/>
                <a:gd name="T16" fmla="*/ 54 w 54"/>
                <a:gd name="T17" fmla="*/ 4 h 36"/>
                <a:gd name="T18" fmla="*/ 53 w 54"/>
                <a:gd name="T19" fmla="*/ 0 h 36"/>
                <a:gd name="T20" fmla="*/ 52 w 54"/>
                <a:gd name="T21" fmla="*/ 0 h 36"/>
                <a:gd name="T22" fmla="*/ 43 w 54"/>
                <a:gd name="T23" fmla="*/ 1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6"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0" y="19"/>
                    <a:pt x="31" y="26"/>
                    <a:pt x="21" y="26"/>
                  </a:cubicBezTo>
                  <a:cubicBezTo>
                    <a:pt x="16" y="26"/>
                    <a:pt x="11" y="24"/>
                    <a:pt x="7" y="21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6" y="34"/>
                    <a:pt x="13" y="36"/>
                    <a:pt x="21" y="36"/>
                  </a:cubicBezTo>
                  <a:cubicBezTo>
                    <a:pt x="39" y="36"/>
                    <a:pt x="54" y="22"/>
                    <a:pt x="54" y="4"/>
                  </a:cubicBezTo>
                  <a:cubicBezTo>
                    <a:pt x="54" y="3"/>
                    <a:pt x="54" y="2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lnTo>
                    <a:pt x="4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6259" y="2128"/>
              <a:ext cx="126" cy="85"/>
            </a:xfrm>
            <a:custGeom>
              <a:avLst/>
              <a:gdLst>
                <a:gd name="T0" fmla="*/ 11 w 53"/>
                <a:gd name="T1" fmla="*/ 26 h 36"/>
                <a:gd name="T2" fmla="*/ 11 w 53"/>
                <a:gd name="T3" fmla="*/ 26 h 36"/>
                <a:gd name="T4" fmla="*/ 32 w 53"/>
                <a:gd name="T5" fmla="*/ 10 h 36"/>
                <a:gd name="T6" fmla="*/ 46 w 53"/>
                <a:gd name="T7" fmla="*/ 15 h 36"/>
                <a:gd name="T8" fmla="*/ 47 w 53"/>
                <a:gd name="T9" fmla="*/ 15 h 36"/>
                <a:gd name="T10" fmla="*/ 53 w 53"/>
                <a:gd name="T11" fmla="*/ 8 h 36"/>
                <a:gd name="T12" fmla="*/ 53 w 53"/>
                <a:gd name="T13" fmla="*/ 7 h 36"/>
                <a:gd name="T14" fmla="*/ 32 w 53"/>
                <a:gd name="T15" fmla="*/ 0 h 36"/>
                <a:gd name="T16" fmla="*/ 0 w 53"/>
                <a:gd name="T17" fmla="*/ 32 h 36"/>
                <a:gd name="T18" fmla="*/ 0 w 53"/>
                <a:gd name="T19" fmla="*/ 36 h 36"/>
                <a:gd name="T20" fmla="*/ 1 w 53"/>
                <a:gd name="T21" fmla="*/ 36 h 36"/>
                <a:gd name="T22" fmla="*/ 11 w 53"/>
                <a:gd name="T2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36"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3" y="17"/>
                    <a:pt x="22" y="10"/>
                    <a:pt x="32" y="10"/>
                  </a:cubicBezTo>
                  <a:cubicBezTo>
                    <a:pt x="37" y="10"/>
                    <a:pt x="42" y="12"/>
                    <a:pt x="46" y="15"/>
                  </a:cubicBezTo>
                  <a:cubicBezTo>
                    <a:pt x="46" y="15"/>
                    <a:pt x="46" y="15"/>
                    <a:pt x="47" y="15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7"/>
                    <a:pt x="53" y="7"/>
                  </a:cubicBezTo>
                  <a:cubicBezTo>
                    <a:pt x="47" y="2"/>
                    <a:pt x="4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3"/>
                    <a:pt x="0" y="34"/>
                    <a:pt x="0" y="36"/>
                  </a:cubicBezTo>
                  <a:cubicBezTo>
                    <a:pt x="0" y="36"/>
                    <a:pt x="1" y="36"/>
                    <a:pt x="1" y="3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6321" y="2125"/>
              <a:ext cx="102" cy="109"/>
            </a:xfrm>
            <a:custGeom>
              <a:avLst/>
              <a:gdLst>
                <a:gd name="T0" fmla="*/ 1 w 43"/>
                <a:gd name="T1" fmla="*/ 43 h 46"/>
                <a:gd name="T2" fmla="*/ 14 w 43"/>
                <a:gd name="T3" fmla="*/ 46 h 46"/>
                <a:gd name="T4" fmla="*/ 14 w 43"/>
                <a:gd name="T5" fmla="*/ 45 h 46"/>
                <a:gd name="T6" fmla="*/ 43 w 43"/>
                <a:gd name="T7" fmla="*/ 16 h 46"/>
                <a:gd name="T8" fmla="*/ 43 w 43"/>
                <a:gd name="T9" fmla="*/ 16 h 46"/>
                <a:gd name="T10" fmla="*/ 43 w 43"/>
                <a:gd name="T11" fmla="*/ 1 h 46"/>
                <a:gd name="T12" fmla="*/ 42 w 43"/>
                <a:gd name="T13" fmla="*/ 1 h 46"/>
                <a:gd name="T14" fmla="*/ 1 w 43"/>
                <a:gd name="T15" fmla="*/ 42 h 46"/>
                <a:gd name="T16" fmla="*/ 1 w 43"/>
                <a:gd name="T1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6">
                  <a:moveTo>
                    <a:pt x="1" y="43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0"/>
                    <a:pt x="42" y="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6247" y="2173"/>
              <a:ext cx="102" cy="109"/>
            </a:xfrm>
            <a:custGeom>
              <a:avLst/>
              <a:gdLst>
                <a:gd name="T0" fmla="*/ 42 w 43"/>
                <a:gd name="T1" fmla="*/ 3 h 46"/>
                <a:gd name="T2" fmla="*/ 30 w 43"/>
                <a:gd name="T3" fmla="*/ 0 h 46"/>
                <a:gd name="T4" fmla="*/ 29 w 43"/>
                <a:gd name="T5" fmla="*/ 1 h 46"/>
                <a:gd name="T6" fmla="*/ 0 w 43"/>
                <a:gd name="T7" fmla="*/ 30 h 46"/>
                <a:gd name="T8" fmla="*/ 0 w 43"/>
                <a:gd name="T9" fmla="*/ 30 h 46"/>
                <a:gd name="T10" fmla="*/ 0 w 43"/>
                <a:gd name="T11" fmla="*/ 45 h 46"/>
                <a:gd name="T12" fmla="*/ 1 w 43"/>
                <a:gd name="T13" fmla="*/ 45 h 46"/>
                <a:gd name="T14" fmla="*/ 42 w 43"/>
                <a:gd name="T15" fmla="*/ 4 h 46"/>
                <a:gd name="T16" fmla="*/ 42 w 43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6">
                  <a:moveTo>
                    <a:pt x="4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" y="46"/>
                    <a:pt x="1" y="45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3"/>
                    <a:pt x="43" y="3"/>
                    <a:pt x="4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极光广告服务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257800" y="2380475"/>
            <a:ext cx="5956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极光大数据团队</a:t>
            </a:r>
            <a:r>
              <a:rPr lang="en-US" altLang="zh-CN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24h</a:t>
            </a: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极致服务，为客户量身定制广告投放策略，精准触达目标用户，同样的广告预算，获得更好的广告效果。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38200" y="1371231"/>
            <a:ext cx="1722438" cy="2159000"/>
            <a:chOff x="941717" y="3572161"/>
            <a:chExt cx="1722438" cy="2159000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广告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3" name="组合 22"/>
            <p:cNvGrpSpPr/>
            <p:nvPr userDrawn="1"/>
          </p:nvGrpSpPr>
          <p:grpSpPr>
            <a:xfrm>
              <a:off x="941717" y="3572161"/>
              <a:ext cx="1722438" cy="1717675"/>
              <a:chOff x="3173743" y="3572161"/>
              <a:chExt cx="1722438" cy="1717675"/>
            </a:xfrm>
          </p:grpSpPr>
          <p:pic>
            <p:nvPicPr>
              <p:cNvPr id="24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743" y="3572161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8"/>
              <p:cNvSpPr/>
              <p:nvPr/>
            </p:nvSpPr>
            <p:spPr bwMode="auto">
              <a:xfrm>
                <a:off x="3854781" y="4246849"/>
                <a:ext cx="369888" cy="373063"/>
              </a:xfrm>
              <a:custGeom>
                <a:avLst/>
                <a:gdLst>
                  <a:gd name="T0" fmla="*/ 93 w 98"/>
                  <a:gd name="T1" fmla="*/ 99 h 99"/>
                  <a:gd name="T2" fmla="*/ 5 w 98"/>
                  <a:gd name="T3" fmla="*/ 99 h 99"/>
                  <a:gd name="T4" fmla="*/ 0 w 98"/>
                  <a:gd name="T5" fmla="*/ 94 h 99"/>
                  <a:gd name="T6" fmla="*/ 0 w 98"/>
                  <a:gd name="T7" fmla="*/ 5 h 99"/>
                  <a:gd name="T8" fmla="*/ 5 w 98"/>
                  <a:gd name="T9" fmla="*/ 0 h 99"/>
                  <a:gd name="T10" fmla="*/ 93 w 98"/>
                  <a:gd name="T11" fmla="*/ 0 h 99"/>
                  <a:gd name="T12" fmla="*/ 98 w 98"/>
                  <a:gd name="T13" fmla="*/ 5 h 99"/>
                  <a:gd name="T14" fmla="*/ 98 w 98"/>
                  <a:gd name="T15" fmla="*/ 94 h 99"/>
                  <a:gd name="T16" fmla="*/ 93 w 98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99">
                    <a:moveTo>
                      <a:pt x="93" y="99"/>
                    </a:moveTo>
                    <a:cubicBezTo>
                      <a:pt x="5" y="99"/>
                      <a:pt x="5" y="99"/>
                      <a:pt x="5" y="99"/>
                    </a:cubicBezTo>
                    <a:cubicBezTo>
                      <a:pt x="2" y="99"/>
                      <a:pt x="0" y="97"/>
                      <a:pt x="0" y="9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8" y="3"/>
                      <a:pt x="98" y="5"/>
                    </a:cubicBezTo>
                    <a:cubicBezTo>
                      <a:pt x="98" y="94"/>
                      <a:pt x="98" y="94"/>
                      <a:pt x="98" y="94"/>
                    </a:cubicBezTo>
                    <a:cubicBezTo>
                      <a:pt x="98" y="97"/>
                      <a:pt x="96" y="99"/>
                      <a:pt x="93" y="99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9"/>
              <p:cNvSpPr/>
              <p:nvPr/>
            </p:nvSpPr>
            <p:spPr bwMode="auto">
              <a:xfrm>
                <a:off x="3959556" y="4416711"/>
                <a:ext cx="200025" cy="139700"/>
              </a:xfrm>
              <a:custGeom>
                <a:avLst/>
                <a:gdLst>
                  <a:gd name="T0" fmla="*/ 43 w 53"/>
                  <a:gd name="T1" fmla="*/ 10 h 37"/>
                  <a:gd name="T2" fmla="*/ 42 w 53"/>
                  <a:gd name="T3" fmla="*/ 11 h 37"/>
                  <a:gd name="T4" fmla="*/ 21 w 53"/>
                  <a:gd name="T5" fmla="*/ 27 h 37"/>
                  <a:gd name="T6" fmla="*/ 7 w 53"/>
                  <a:gd name="T7" fmla="*/ 22 h 37"/>
                  <a:gd name="T8" fmla="*/ 6 w 53"/>
                  <a:gd name="T9" fmla="*/ 22 h 37"/>
                  <a:gd name="T10" fmla="*/ 0 w 53"/>
                  <a:gd name="T11" fmla="*/ 28 h 37"/>
                  <a:gd name="T12" fmla="*/ 0 w 53"/>
                  <a:gd name="T13" fmla="*/ 29 h 37"/>
                  <a:gd name="T14" fmla="*/ 21 w 53"/>
                  <a:gd name="T15" fmla="*/ 37 h 37"/>
                  <a:gd name="T16" fmla="*/ 53 w 53"/>
                  <a:gd name="T17" fmla="*/ 5 h 37"/>
                  <a:gd name="T18" fmla="*/ 53 w 53"/>
                  <a:gd name="T19" fmla="*/ 1 h 37"/>
                  <a:gd name="T20" fmla="*/ 52 w 53"/>
                  <a:gd name="T21" fmla="*/ 1 h 37"/>
                  <a:gd name="T22" fmla="*/ 43 w 53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43" y="10"/>
                    </a:moveTo>
                    <a:cubicBezTo>
                      <a:pt x="42" y="10"/>
                      <a:pt x="42" y="11"/>
                      <a:pt x="42" y="11"/>
                    </a:cubicBezTo>
                    <a:cubicBezTo>
                      <a:pt x="40" y="20"/>
                      <a:pt x="31" y="27"/>
                      <a:pt x="21" y="27"/>
                    </a:cubicBezTo>
                    <a:cubicBezTo>
                      <a:pt x="16" y="27"/>
                      <a:pt x="11" y="25"/>
                      <a:pt x="7" y="22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13" y="37"/>
                      <a:pt x="21" y="37"/>
                    </a:cubicBezTo>
                    <a:cubicBezTo>
                      <a:pt x="39" y="37"/>
                      <a:pt x="53" y="23"/>
                      <a:pt x="53" y="5"/>
                    </a:cubicBezTo>
                    <a:cubicBezTo>
                      <a:pt x="53" y="3"/>
                      <a:pt x="53" y="2"/>
                      <a:pt x="53" y="1"/>
                    </a:cubicBezTo>
                    <a:cubicBezTo>
                      <a:pt x="53" y="1"/>
                      <a:pt x="53" y="0"/>
                      <a:pt x="52" y="1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0"/>
              <p:cNvSpPr/>
              <p:nvPr/>
            </p:nvSpPr>
            <p:spPr bwMode="auto">
              <a:xfrm>
                <a:off x="3918281" y="4310349"/>
                <a:ext cx="200025" cy="139700"/>
              </a:xfrm>
              <a:custGeom>
                <a:avLst/>
                <a:gdLst>
                  <a:gd name="T0" fmla="*/ 10 w 53"/>
                  <a:gd name="T1" fmla="*/ 27 h 37"/>
                  <a:gd name="T2" fmla="*/ 11 w 53"/>
                  <a:gd name="T3" fmla="*/ 27 h 37"/>
                  <a:gd name="T4" fmla="*/ 32 w 53"/>
                  <a:gd name="T5" fmla="*/ 10 h 37"/>
                  <a:gd name="T6" fmla="*/ 46 w 53"/>
                  <a:gd name="T7" fmla="*/ 15 h 37"/>
                  <a:gd name="T8" fmla="*/ 47 w 53"/>
                  <a:gd name="T9" fmla="*/ 15 h 37"/>
                  <a:gd name="T10" fmla="*/ 53 w 53"/>
                  <a:gd name="T11" fmla="*/ 9 h 37"/>
                  <a:gd name="T12" fmla="*/ 53 w 53"/>
                  <a:gd name="T13" fmla="*/ 8 h 37"/>
                  <a:gd name="T14" fmla="*/ 32 w 53"/>
                  <a:gd name="T15" fmla="*/ 0 h 37"/>
                  <a:gd name="T16" fmla="*/ 0 w 53"/>
                  <a:gd name="T17" fmla="*/ 33 h 37"/>
                  <a:gd name="T18" fmla="*/ 0 w 53"/>
                  <a:gd name="T19" fmla="*/ 36 h 37"/>
                  <a:gd name="T20" fmla="*/ 1 w 53"/>
                  <a:gd name="T21" fmla="*/ 37 h 37"/>
                  <a:gd name="T22" fmla="*/ 10 w 53"/>
                  <a:gd name="T23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10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17"/>
                      <a:pt x="22" y="10"/>
                      <a:pt x="32" y="10"/>
                    </a:cubicBezTo>
                    <a:cubicBezTo>
                      <a:pt x="37" y="10"/>
                      <a:pt x="42" y="12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7" y="3"/>
                      <a:pt x="4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/>
              <p:nvPr/>
            </p:nvSpPr>
            <p:spPr bwMode="auto">
              <a:xfrm>
                <a:off x="4016706" y="4310349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4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6 h 45"/>
                  <a:gd name="T10" fmla="*/ 43 w 43"/>
                  <a:gd name="T11" fmla="*/ 1 h 45"/>
                  <a:gd name="T12" fmla="*/ 42 w 43"/>
                  <a:gd name="T13" fmla="*/ 0 h 45"/>
                  <a:gd name="T14" fmla="*/ 1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1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2"/>
              <p:cNvSpPr/>
              <p:nvPr/>
            </p:nvSpPr>
            <p:spPr bwMode="auto">
              <a:xfrm>
                <a:off x="3899231" y="4386549"/>
                <a:ext cx="163513" cy="169863"/>
              </a:xfrm>
              <a:custGeom>
                <a:avLst/>
                <a:gdLst>
                  <a:gd name="T0" fmla="*/ 42 w 43"/>
                  <a:gd name="T1" fmla="*/ 2 h 45"/>
                  <a:gd name="T2" fmla="*/ 30 w 43"/>
                  <a:gd name="T3" fmla="*/ 0 h 45"/>
                  <a:gd name="T4" fmla="*/ 29 w 43"/>
                  <a:gd name="T5" fmla="*/ 0 h 45"/>
                  <a:gd name="T6" fmla="*/ 0 w 43"/>
                  <a:gd name="T7" fmla="*/ 29 h 45"/>
                  <a:gd name="T8" fmla="*/ 0 w 43"/>
                  <a:gd name="T9" fmla="*/ 30 h 45"/>
                  <a:gd name="T10" fmla="*/ 0 w 43"/>
                  <a:gd name="T11" fmla="*/ 44 h 45"/>
                  <a:gd name="T12" fmla="*/ 1 w 43"/>
                  <a:gd name="T13" fmla="*/ 45 h 45"/>
                  <a:gd name="T14" fmla="*/ 42 w 43"/>
                  <a:gd name="T15" fmla="*/ 3 h 45"/>
                  <a:gd name="T16" fmla="*/ 42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2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1" y="4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开发者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3605" y="1116369"/>
            <a:ext cx="7839973" cy="125144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极光数据服务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838200" y="1371231"/>
            <a:ext cx="1722438" cy="2159000"/>
            <a:chOff x="941717" y="3572161"/>
            <a:chExt cx="1722438" cy="215900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 userDrawn="1"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数据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 userDrawn="1"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941717" y="3575336"/>
              <a:ext cx="1722438" cy="1717675"/>
              <a:chOff x="3565617" y="3842158"/>
              <a:chExt cx="1722438" cy="1717675"/>
            </a:xfrm>
          </p:grpSpPr>
          <p:pic>
            <p:nvPicPr>
              <p:cNvPr id="23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5617" y="3842158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8"/>
              <p:cNvSpPr/>
              <p:nvPr/>
            </p:nvSpPr>
            <p:spPr bwMode="auto">
              <a:xfrm>
                <a:off x="4243480" y="4516846"/>
                <a:ext cx="373063" cy="373063"/>
              </a:xfrm>
              <a:custGeom>
                <a:avLst/>
                <a:gdLst>
                  <a:gd name="T0" fmla="*/ 94 w 99"/>
                  <a:gd name="T1" fmla="*/ 99 h 99"/>
                  <a:gd name="T2" fmla="*/ 6 w 99"/>
                  <a:gd name="T3" fmla="*/ 99 h 99"/>
                  <a:gd name="T4" fmla="*/ 0 w 99"/>
                  <a:gd name="T5" fmla="*/ 93 h 99"/>
                  <a:gd name="T6" fmla="*/ 0 w 99"/>
                  <a:gd name="T7" fmla="*/ 5 h 99"/>
                  <a:gd name="T8" fmla="*/ 6 w 99"/>
                  <a:gd name="T9" fmla="*/ 0 h 99"/>
                  <a:gd name="T10" fmla="*/ 94 w 99"/>
                  <a:gd name="T11" fmla="*/ 0 h 99"/>
                  <a:gd name="T12" fmla="*/ 99 w 99"/>
                  <a:gd name="T13" fmla="*/ 5 h 99"/>
                  <a:gd name="T14" fmla="*/ 99 w 99"/>
                  <a:gd name="T15" fmla="*/ 93 h 99"/>
                  <a:gd name="T16" fmla="*/ 94 w 99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9">
                    <a:moveTo>
                      <a:pt x="94" y="99"/>
                    </a:moveTo>
                    <a:cubicBezTo>
                      <a:pt x="6" y="99"/>
                      <a:pt x="6" y="99"/>
                      <a:pt x="6" y="99"/>
                    </a:cubicBezTo>
                    <a:cubicBezTo>
                      <a:pt x="3" y="99"/>
                      <a:pt x="0" y="96"/>
                      <a:pt x="0" y="9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7" y="0"/>
                      <a:pt x="99" y="2"/>
                      <a:pt x="99" y="5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99" y="96"/>
                      <a:pt x="97" y="99"/>
                      <a:pt x="94" y="99"/>
                    </a:cubicBezTo>
                    <a:close/>
                  </a:path>
                </a:pathLst>
              </a:custGeom>
              <a:solidFill>
                <a:srgbClr val="56B879"/>
              </a:solidFill>
              <a:ln w="15875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4349842" y="4686708"/>
                <a:ext cx="203200" cy="139700"/>
              </a:xfrm>
              <a:custGeom>
                <a:avLst/>
                <a:gdLst>
                  <a:gd name="T0" fmla="*/ 43 w 54"/>
                  <a:gd name="T1" fmla="*/ 10 h 37"/>
                  <a:gd name="T2" fmla="*/ 43 w 54"/>
                  <a:gd name="T3" fmla="*/ 10 h 37"/>
                  <a:gd name="T4" fmla="*/ 22 w 54"/>
                  <a:gd name="T5" fmla="*/ 26 h 37"/>
                  <a:gd name="T6" fmla="*/ 8 w 54"/>
                  <a:gd name="T7" fmla="*/ 22 h 37"/>
                  <a:gd name="T8" fmla="*/ 7 w 54"/>
                  <a:gd name="T9" fmla="*/ 22 h 37"/>
                  <a:gd name="T10" fmla="*/ 1 w 54"/>
                  <a:gd name="T11" fmla="*/ 28 h 37"/>
                  <a:gd name="T12" fmla="*/ 1 w 54"/>
                  <a:gd name="T13" fmla="*/ 29 h 37"/>
                  <a:gd name="T14" fmla="*/ 22 w 54"/>
                  <a:gd name="T15" fmla="*/ 37 h 37"/>
                  <a:gd name="T16" fmla="*/ 54 w 54"/>
                  <a:gd name="T17" fmla="*/ 4 h 37"/>
                  <a:gd name="T18" fmla="*/ 54 w 54"/>
                  <a:gd name="T19" fmla="*/ 1 h 37"/>
                  <a:gd name="T20" fmla="*/ 53 w 54"/>
                  <a:gd name="T21" fmla="*/ 0 h 37"/>
                  <a:gd name="T22" fmla="*/ 43 w 54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7">
                    <a:moveTo>
                      <a:pt x="43" y="10"/>
                    </a:moveTo>
                    <a:cubicBezTo>
                      <a:pt x="43" y="10"/>
                      <a:pt x="43" y="10"/>
                      <a:pt x="43" y="10"/>
                    </a:cubicBezTo>
                    <a:cubicBezTo>
                      <a:pt x="40" y="20"/>
                      <a:pt x="32" y="26"/>
                      <a:pt x="22" y="26"/>
                    </a:cubicBezTo>
                    <a:cubicBezTo>
                      <a:pt x="17" y="26"/>
                      <a:pt x="12" y="25"/>
                      <a:pt x="8" y="22"/>
                    </a:cubicBezTo>
                    <a:cubicBezTo>
                      <a:pt x="8" y="21"/>
                      <a:pt x="7" y="21"/>
                      <a:pt x="7" y="22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6" y="34"/>
                      <a:pt x="14" y="37"/>
                      <a:pt x="22" y="37"/>
                    </a:cubicBezTo>
                    <a:cubicBezTo>
                      <a:pt x="40" y="37"/>
                      <a:pt x="54" y="22"/>
                      <a:pt x="54" y="4"/>
                    </a:cubicBezTo>
                    <a:cubicBezTo>
                      <a:pt x="54" y="3"/>
                      <a:pt x="54" y="2"/>
                      <a:pt x="54" y="1"/>
                    </a:cubicBezTo>
                    <a:cubicBezTo>
                      <a:pt x="54" y="0"/>
                      <a:pt x="53" y="0"/>
                      <a:pt x="53" y="0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4306980" y="4580346"/>
                <a:ext cx="204788" cy="136525"/>
              </a:xfrm>
              <a:custGeom>
                <a:avLst/>
                <a:gdLst>
                  <a:gd name="T0" fmla="*/ 11 w 54"/>
                  <a:gd name="T1" fmla="*/ 26 h 36"/>
                  <a:gd name="T2" fmla="*/ 11 w 54"/>
                  <a:gd name="T3" fmla="*/ 26 h 36"/>
                  <a:gd name="T4" fmla="*/ 33 w 54"/>
                  <a:gd name="T5" fmla="*/ 10 h 36"/>
                  <a:gd name="T6" fmla="*/ 46 w 54"/>
                  <a:gd name="T7" fmla="*/ 15 h 36"/>
                  <a:gd name="T8" fmla="*/ 47 w 54"/>
                  <a:gd name="T9" fmla="*/ 15 h 36"/>
                  <a:gd name="T10" fmla="*/ 54 w 54"/>
                  <a:gd name="T11" fmla="*/ 8 h 36"/>
                  <a:gd name="T12" fmla="*/ 54 w 54"/>
                  <a:gd name="T13" fmla="*/ 7 h 36"/>
                  <a:gd name="T14" fmla="*/ 33 w 54"/>
                  <a:gd name="T15" fmla="*/ 0 h 36"/>
                  <a:gd name="T16" fmla="*/ 0 w 54"/>
                  <a:gd name="T17" fmla="*/ 32 h 36"/>
                  <a:gd name="T18" fmla="*/ 0 w 54"/>
                  <a:gd name="T19" fmla="*/ 36 h 36"/>
                  <a:gd name="T20" fmla="*/ 2 w 54"/>
                  <a:gd name="T21" fmla="*/ 36 h 36"/>
                  <a:gd name="T22" fmla="*/ 11 w 54"/>
                  <a:gd name="T23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36"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4" y="17"/>
                      <a:pt x="23" y="10"/>
                      <a:pt x="33" y="10"/>
                    </a:cubicBezTo>
                    <a:cubicBezTo>
                      <a:pt x="38" y="10"/>
                      <a:pt x="43" y="12"/>
                      <a:pt x="46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48" y="3"/>
                      <a:pt x="41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33"/>
                      <a:pt x="0" y="35"/>
                      <a:pt x="0" y="36"/>
                    </a:cubicBezTo>
                    <a:cubicBezTo>
                      <a:pt x="0" y="36"/>
                      <a:pt x="1" y="36"/>
                      <a:pt x="2" y="36"/>
                    </a:cubicBezTo>
                    <a:lnTo>
                      <a:pt x="11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4410167" y="4580346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3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5 h 45"/>
                  <a:gd name="T10" fmla="*/ 43 w 43"/>
                  <a:gd name="T11" fmla="*/ 0 h 45"/>
                  <a:gd name="T12" fmla="*/ 42 w 43"/>
                  <a:gd name="T13" fmla="*/ 0 h 45"/>
                  <a:gd name="T14" fmla="*/ 0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4287930" y="4656546"/>
                <a:ext cx="163513" cy="169863"/>
              </a:xfrm>
              <a:custGeom>
                <a:avLst/>
                <a:gdLst>
                  <a:gd name="T0" fmla="*/ 43 w 43"/>
                  <a:gd name="T1" fmla="*/ 2 h 45"/>
                  <a:gd name="T2" fmla="*/ 30 w 43"/>
                  <a:gd name="T3" fmla="*/ 0 h 45"/>
                  <a:gd name="T4" fmla="*/ 30 w 43"/>
                  <a:gd name="T5" fmla="*/ 0 h 45"/>
                  <a:gd name="T6" fmla="*/ 1 w 43"/>
                  <a:gd name="T7" fmla="*/ 29 h 45"/>
                  <a:gd name="T8" fmla="*/ 0 w 43"/>
                  <a:gd name="T9" fmla="*/ 29 h 45"/>
                  <a:gd name="T10" fmla="*/ 0 w 43"/>
                  <a:gd name="T11" fmla="*/ 44 h 45"/>
                  <a:gd name="T12" fmla="*/ 1 w 43"/>
                  <a:gd name="T13" fmla="*/ 44 h 45"/>
                  <a:gd name="T14" fmla="*/ 43 w 43"/>
                  <a:gd name="T15" fmla="*/ 3 h 45"/>
                  <a:gd name="T16" fmla="*/ 43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3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1" y="45"/>
                      <a:pt x="1" y="44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2"/>
                      <a:pt x="43" y="2"/>
                      <a:pt x="4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/>
          <p:cNvSpPr/>
          <p:nvPr userDrawn="1"/>
        </p:nvSpPr>
        <p:spPr>
          <a:xfrm>
            <a:off x="6096000" y="2373824"/>
            <a:ext cx="5117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高质量数据沉淀，卓越大数据分析能力，智能识别匹配，海量用户标签，追踪市场趋势，精准营销预测，量身定制化服务，实现高效精细化运营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广告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116369"/>
            <a:ext cx="7839973" cy="12514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极光广告服务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2" y="2380475"/>
            <a:ext cx="5993920" cy="110649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极光大数据团队</a:t>
            </a:r>
            <a:r>
              <a:rPr lang="en-US" altLang="zh-CN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24h</a:t>
            </a: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极致服务，为客户量身定制广告投放策略，精准触达目标用户，同样的广告预算，获得更好的广告效果。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41717" y="3572161"/>
            <a:ext cx="1722438" cy="2159000"/>
            <a:chOff x="941717" y="3572161"/>
            <a:chExt cx="1722438" cy="215900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941717" y="3572161"/>
              <a:ext cx="1722438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097614" y="5332699"/>
              <a:ext cx="141064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扫码关注极光</a:t>
              </a:r>
              <a:r>
                <a:rPr kumimoji="0" lang="zh-CN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广告</a:t>
              </a: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服务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451305" y="5507324"/>
              <a:ext cx="70485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微信公众号</a:t>
              </a:r>
              <a:endPara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4" name="组合 3"/>
            <p:cNvGrpSpPr/>
            <p:nvPr userDrawn="1"/>
          </p:nvGrpSpPr>
          <p:grpSpPr>
            <a:xfrm>
              <a:off x="941717" y="3572161"/>
              <a:ext cx="1722438" cy="1717675"/>
              <a:chOff x="3173743" y="3572161"/>
              <a:chExt cx="1722438" cy="1717675"/>
            </a:xfrm>
          </p:grpSpPr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3743" y="3572161"/>
                <a:ext cx="1722438" cy="1717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8"/>
              <p:cNvSpPr/>
              <p:nvPr/>
            </p:nvSpPr>
            <p:spPr bwMode="auto">
              <a:xfrm>
                <a:off x="3854781" y="4246849"/>
                <a:ext cx="369888" cy="373063"/>
              </a:xfrm>
              <a:custGeom>
                <a:avLst/>
                <a:gdLst>
                  <a:gd name="T0" fmla="*/ 93 w 98"/>
                  <a:gd name="T1" fmla="*/ 99 h 99"/>
                  <a:gd name="T2" fmla="*/ 5 w 98"/>
                  <a:gd name="T3" fmla="*/ 99 h 99"/>
                  <a:gd name="T4" fmla="*/ 0 w 98"/>
                  <a:gd name="T5" fmla="*/ 94 h 99"/>
                  <a:gd name="T6" fmla="*/ 0 w 98"/>
                  <a:gd name="T7" fmla="*/ 5 h 99"/>
                  <a:gd name="T8" fmla="*/ 5 w 98"/>
                  <a:gd name="T9" fmla="*/ 0 h 99"/>
                  <a:gd name="T10" fmla="*/ 93 w 98"/>
                  <a:gd name="T11" fmla="*/ 0 h 99"/>
                  <a:gd name="T12" fmla="*/ 98 w 98"/>
                  <a:gd name="T13" fmla="*/ 5 h 99"/>
                  <a:gd name="T14" fmla="*/ 98 w 98"/>
                  <a:gd name="T15" fmla="*/ 94 h 99"/>
                  <a:gd name="T16" fmla="*/ 93 w 98"/>
                  <a:gd name="T1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99">
                    <a:moveTo>
                      <a:pt x="93" y="99"/>
                    </a:moveTo>
                    <a:cubicBezTo>
                      <a:pt x="5" y="99"/>
                      <a:pt x="5" y="99"/>
                      <a:pt x="5" y="99"/>
                    </a:cubicBezTo>
                    <a:cubicBezTo>
                      <a:pt x="2" y="99"/>
                      <a:pt x="0" y="97"/>
                      <a:pt x="0" y="9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8" y="3"/>
                      <a:pt x="98" y="5"/>
                    </a:cubicBezTo>
                    <a:cubicBezTo>
                      <a:pt x="98" y="94"/>
                      <a:pt x="98" y="94"/>
                      <a:pt x="98" y="94"/>
                    </a:cubicBezTo>
                    <a:cubicBezTo>
                      <a:pt x="98" y="97"/>
                      <a:pt x="96" y="99"/>
                      <a:pt x="93" y="99"/>
                    </a:cubicBezTo>
                    <a:close/>
                  </a:path>
                </a:pathLst>
              </a:custGeom>
              <a:solidFill>
                <a:srgbClr val="F8B62D"/>
              </a:solidFill>
              <a:ln w="14288" cap="flat">
                <a:solidFill>
                  <a:srgbClr val="FFFFFF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3959556" y="4416711"/>
                <a:ext cx="200025" cy="139700"/>
              </a:xfrm>
              <a:custGeom>
                <a:avLst/>
                <a:gdLst>
                  <a:gd name="T0" fmla="*/ 43 w 53"/>
                  <a:gd name="T1" fmla="*/ 10 h 37"/>
                  <a:gd name="T2" fmla="*/ 42 w 53"/>
                  <a:gd name="T3" fmla="*/ 11 h 37"/>
                  <a:gd name="T4" fmla="*/ 21 w 53"/>
                  <a:gd name="T5" fmla="*/ 27 h 37"/>
                  <a:gd name="T6" fmla="*/ 7 w 53"/>
                  <a:gd name="T7" fmla="*/ 22 h 37"/>
                  <a:gd name="T8" fmla="*/ 6 w 53"/>
                  <a:gd name="T9" fmla="*/ 22 h 37"/>
                  <a:gd name="T10" fmla="*/ 0 w 53"/>
                  <a:gd name="T11" fmla="*/ 28 h 37"/>
                  <a:gd name="T12" fmla="*/ 0 w 53"/>
                  <a:gd name="T13" fmla="*/ 29 h 37"/>
                  <a:gd name="T14" fmla="*/ 21 w 53"/>
                  <a:gd name="T15" fmla="*/ 37 h 37"/>
                  <a:gd name="T16" fmla="*/ 53 w 53"/>
                  <a:gd name="T17" fmla="*/ 5 h 37"/>
                  <a:gd name="T18" fmla="*/ 53 w 53"/>
                  <a:gd name="T19" fmla="*/ 1 h 37"/>
                  <a:gd name="T20" fmla="*/ 52 w 53"/>
                  <a:gd name="T21" fmla="*/ 1 h 37"/>
                  <a:gd name="T22" fmla="*/ 43 w 53"/>
                  <a:gd name="T23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43" y="10"/>
                    </a:moveTo>
                    <a:cubicBezTo>
                      <a:pt x="42" y="10"/>
                      <a:pt x="42" y="11"/>
                      <a:pt x="42" y="11"/>
                    </a:cubicBezTo>
                    <a:cubicBezTo>
                      <a:pt x="40" y="20"/>
                      <a:pt x="31" y="27"/>
                      <a:pt x="21" y="27"/>
                    </a:cubicBezTo>
                    <a:cubicBezTo>
                      <a:pt x="16" y="27"/>
                      <a:pt x="11" y="25"/>
                      <a:pt x="7" y="22"/>
                    </a:cubicBezTo>
                    <a:cubicBezTo>
                      <a:pt x="7" y="22"/>
                      <a:pt x="7" y="22"/>
                      <a:pt x="6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13" y="37"/>
                      <a:pt x="21" y="37"/>
                    </a:cubicBezTo>
                    <a:cubicBezTo>
                      <a:pt x="39" y="37"/>
                      <a:pt x="53" y="23"/>
                      <a:pt x="53" y="5"/>
                    </a:cubicBezTo>
                    <a:cubicBezTo>
                      <a:pt x="53" y="3"/>
                      <a:pt x="53" y="2"/>
                      <a:pt x="53" y="1"/>
                    </a:cubicBezTo>
                    <a:cubicBezTo>
                      <a:pt x="53" y="1"/>
                      <a:pt x="53" y="0"/>
                      <a:pt x="52" y="1"/>
                    </a:cubicBezTo>
                    <a:lnTo>
                      <a:pt x="43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3918281" y="4310349"/>
                <a:ext cx="200025" cy="139700"/>
              </a:xfrm>
              <a:custGeom>
                <a:avLst/>
                <a:gdLst>
                  <a:gd name="T0" fmla="*/ 10 w 53"/>
                  <a:gd name="T1" fmla="*/ 27 h 37"/>
                  <a:gd name="T2" fmla="*/ 11 w 53"/>
                  <a:gd name="T3" fmla="*/ 27 h 37"/>
                  <a:gd name="T4" fmla="*/ 32 w 53"/>
                  <a:gd name="T5" fmla="*/ 10 h 37"/>
                  <a:gd name="T6" fmla="*/ 46 w 53"/>
                  <a:gd name="T7" fmla="*/ 15 h 37"/>
                  <a:gd name="T8" fmla="*/ 47 w 53"/>
                  <a:gd name="T9" fmla="*/ 15 h 37"/>
                  <a:gd name="T10" fmla="*/ 53 w 53"/>
                  <a:gd name="T11" fmla="*/ 9 h 37"/>
                  <a:gd name="T12" fmla="*/ 53 w 53"/>
                  <a:gd name="T13" fmla="*/ 8 h 37"/>
                  <a:gd name="T14" fmla="*/ 32 w 53"/>
                  <a:gd name="T15" fmla="*/ 0 h 37"/>
                  <a:gd name="T16" fmla="*/ 0 w 53"/>
                  <a:gd name="T17" fmla="*/ 33 h 37"/>
                  <a:gd name="T18" fmla="*/ 0 w 53"/>
                  <a:gd name="T19" fmla="*/ 36 h 37"/>
                  <a:gd name="T20" fmla="*/ 1 w 53"/>
                  <a:gd name="T21" fmla="*/ 37 h 37"/>
                  <a:gd name="T22" fmla="*/ 10 w 53"/>
                  <a:gd name="T23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37">
                    <a:moveTo>
                      <a:pt x="10" y="27"/>
                    </a:moveTo>
                    <a:cubicBezTo>
                      <a:pt x="11" y="27"/>
                      <a:pt x="11" y="27"/>
                      <a:pt x="11" y="27"/>
                    </a:cubicBezTo>
                    <a:cubicBezTo>
                      <a:pt x="13" y="17"/>
                      <a:pt x="22" y="10"/>
                      <a:pt x="32" y="10"/>
                    </a:cubicBezTo>
                    <a:cubicBezTo>
                      <a:pt x="37" y="10"/>
                      <a:pt x="42" y="12"/>
                      <a:pt x="46" y="15"/>
                    </a:cubicBezTo>
                    <a:cubicBezTo>
                      <a:pt x="46" y="15"/>
                      <a:pt x="46" y="15"/>
                      <a:pt x="47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47" y="3"/>
                      <a:pt x="40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0" y="37"/>
                      <a:pt x="0" y="37"/>
                      <a:pt x="1" y="37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4016706" y="4310349"/>
                <a:ext cx="161925" cy="169863"/>
              </a:xfrm>
              <a:custGeom>
                <a:avLst/>
                <a:gdLst>
                  <a:gd name="T0" fmla="*/ 1 w 43"/>
                  <a:gd name="T1" fmla="*/ 43 h 45"/>
                  <a:gd name="T2" fmla="*/ 14 w 43"/>
                  <a:gd name="T3" fmla="*/ 45 h 45"/>
                  <a:gd name="T4" fmla="*/ 14 w 43"/>
                  <a:gd name="T5" fmla="*/ 45 h 45"/>
                  <a:gd name="T6" fmla="*/ 43 w 43"/>
                  <a:gd name="T7" fmla="*/ 16 h 45"/>
                  <a:gd name="T8" fmla="*/ 43 w 43"/>
                  <a:gd name="T9" fmla="*/ 16 h 45"/>
                  <a:gd name="T10" fmla="*/ 43 w 43"/>
                  <a:gd name="T11" fmla="*/ 1 h 45"/>
                  <a:gd name="T12" fmla="*/ 42 w 43"/>
                  <a:gd name="T13" fmla="*/ 0 h 45"/>
                  <a:gd name="T14" fmla="*/ 1 w 43"/>
                  <a:gd name="T15" fmla="*/ 42 h 45"/>
                  <a:gd name="T16" fmla="*/ 1 w 43"/>
                  <a:gd name="T17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1" y="43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3" y="0"/>
                      <a:pt x="42" y="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1" y="43"/>
                      <a:pt x="1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3899231" y="4386549"/>
                <a:ext cx="163513" cy="169863"/>
              </a:xfrm>
              <a:custGeom>
                <a:avLst/>
                <a:gdLst>
                  <a:gd name="T0" fmla="*/ 42 w 43"/>
                  <a:gd name="T1" fmla="*/ 2 h 45"/>
                  <a:gd name="T2" fmla="*/ 30 w 43"/>
                  <a:gd name="T3" fmla="*/ 0 h 45"/>
                  <a:gd name="T4" fmla="*/ 29 w 43"/>
                  <a:gd name="T5" fmla="*/ 0 h 45"/>
                  <a:gd name="T6" fmla="*/ 0 w 43"/>
                  <a:gd name="T7" fmla="*/ 29 h 45"/>
                  <a:gd name="T8" fmla="*/ 0 w 43"/>
                  <a:gd name="T9" fmla="*/ 30 h 45"/>
                  <a:gd name="T10" fmla="*/ 0 w 43"/>
                  <a:gd name="T11" fmla="*/ 44 h 45"/>
                  <a:gd name="T12" fmla="*/ 1 w 43"/>
                  <a:gd name="T13" fmla="*/ 45 h 45"/>
                  <a:gd name="T14" fmla="*/ 42 w 43"/>
                  <a:gd name="T15" fmla="*/ 3 h 45"/>
                  <a:gd name="T16" fmla="*/ 42 w 43"/>
                  <a:gd name="T17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45">
                    <a:moveTo>
                      <a:pt x="42" y="2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1" y="45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3"/>
                      <a:pt x="43" y="2"/>
                      <a:pt x="4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版块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1116369"/>
            <a:ext cx="7839973" cy="12514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60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极光数据服务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8201" y="2380475"/>
            <a:ext cx="6753043" cy="110649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16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高质量数据沉淀，卓越大数据分析能力，智能识别匹配，海量用户标签，追踪市场趋势，精准营销预测，量身定制化服务，实现高效精细化运营</a:t>
            </a:r>
            <a:endParaRPr lang="zh-CN" altLang="en-US" sz="1600" b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941717" y="3572161"/>
            <a:ext cx="1722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097614" y="5332699"/>
            <a:ext cx="141064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扫码关注极光</a:t>
            </a:r>
            <a:r>
              <a:rPr kumimoji="0" lang="zh-CN" altLang="en-US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数据</a:t>
            </a: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服务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451305" y="5507324"/>
            <a:ext cx="7048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+mn-ea"/>
              </a:rPr>
              <a:t>微信公众号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0" name="AutoShape 3"/>
          <p:cNvSpPr>
            <a:spLocks noChangeAspect="1" noChangeArrowheads="1" noTextEdit="1"/>
          </p:cNvSpPr>
          <p:nvPr/>
        </p:nvSpPr>
        <p:spPr bwMode="auto">
          <a:xfrm>
            <a:off x="3567205" y="3842158"/>
            <a:ext cx="17224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941717" y="3575336"/>
            <a:ext cx="1722438" cy="1717675"/>
            <a:chOff x="3565617" y="3842158"/>
            <a:chExt cx="1722438" cy="1717675"/>
          </a:xfrm>
        </p:grpSpPr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617" y="3842158"/>
              <a:ext cx="1722438" cy="171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8"/>
            <p:cNvSpPr/>
            <p:nvPr/>
          </p:nvSpPr>
          <p:spPr bwMode="auto">
            <a:xfrm>
              <a:off x="4243480" y="4516846"/>
              <a:ext cx="373063" cy="373063"/>
            </a:xfrm>
            <a:custGeom>
              <a:avLst/>
              <a:gdLst>
                <a:gd name="T0" fmla="*/ 94 w 99"/>
                <a:gd name="T1" fmla="*/ 99 h 99"/>
                <a:gd name="T2" fmla="*/ 6 w 99"/>
                <a:gd name="T3" fmla="*/ 99 h 99"/>
                <a:gd name="T4" fmla="*/ 0 w 99"/>
                <a:gd name="T5" fmla="*/ 93 h 99"/>
                <a:gd name="T6" fmla="*/ 0 w 99"/>
                <a:gd name="T7" fmla="*/ 5 h 99"/>
                <a:gd name="T8" fmla="*/ 6 w 99"/>
                <a:gd name="T9" fmla="*/ 0 h 99"/>
                <a:gd name="T10" fmla="*/ 94 w 99"/>
                <a:gd name="T11" fmla="*/ 0 h 99"/>
                <a:gd name="T12" fmla="*/ 99 w 99"/>
                <a:gd name="T13" fmla="*/ 5 h 99"/>
                <a:gd name="T14" fmla="*/ 99 w 99"/>
                <a:gd name="T15" fmla="*/ 93 h 99"/>
                <a:gd name="T16" fmla="*/ 94 w 99"/>
                <a:gd name="T1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99">
                  <a:moveTo>
                    <a:pt x="94" y="99"/>
                  </a:moveTo>
                  <a:cubicBezTo>
                    <a:pt x="6" y="99"/>
                    <a:pt x="6" y="99"/>
                    <a:pt x="6" y="99"/>
                  </a:cubicBezTo>
                  <a:cubicBezTo>
                    <a:pt x="3" y="99"/>
                    <a:pt x="0" y="96"/>
                    <a:pt x="0" y="9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7" y="0"/>
                    <a:pt x="99" y="2"/>
                    <a:pt x="99" y="5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6"/>
                    <a:pt x="97" y="99"/>
                    <a:pt x="94" y="99"/>
                  </a:cubicBezTo>
                  <a:close/>
                </a:path>
              </a:pathLst>
            </a:custGeom>
            <a:solidFill>
              <a:srgbClr val="56B879"/>
            </a:solidFill>
            <a:ln w="15875" cap="flat">
              <a:solidFill>
                <a:srgbClr val="FFFFFF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/>
            <p:nvPr/>
          </p:nvSpPr>
          <p:spPr bwMode="auto">
            <a:xfrm>
              <a:off x="4349842" y="4686708"/>
              <a:ext cx="203200" cy="139700"/>
            </a:xfrm>
            <a:custGeom>
              <a:avLst/>
              <a:gdLst>
                <a:gd name="T0" fmla="*/ 43 w 54"/>
                <a:gd name="T1" fmla="*/ 10 h 37"/>
                <a:gd name="T2" fmla="*/ 43 w 54"/>
                <a:gd name="T3" fmla="*/ 10 h 37"/>
                <a:gd name="T4" fmla="*/ 22 w 54"/>
                <a:gd name="T5" fmla="*/ 26 h 37"/>
                <a:gd name="T6" fmla="*/ 8 w 54"/>
                <a:gd name="T7" fmla="*/ 22 h 37"/>
                <a:gd name="T8" fmla="*/ 7 w 54"/>
                <a:gd name="T9" fmla="*/ 22 h 37"/>
                <a:gd name="T10" fmla="*/ 1 w 54"/>
                <a:gd name="T11" fmla="*/ 28 h 37"/>
                <a:gd name="T12" fmla="*/ 1 w 54"/>
                <a:gd name="T13" fmla="*/ 29 h 37"/>
                <a:gd name="T14" fmla="*/ 22 w 54"/>
                <a:gd name="T15" fmla="*/ 37 h 37"/>
                <a:gd name="T16" fmla="*/ 54 w 54"/>
                <a:gd name="T17" fmla="*/ 4 h 37"/>
                <a:gd name="T18" fmla="*/ 54 w 54"/>
                <a:gd name="T19" fmla="*/ 1 h 37"/>
                <a:gd name="T20" fmla="*/ 53 w 54"/>
                <a:gd name="T21" fmla="*/ 0 h 37"/>
                <a:gd name="T22" fmla="*/ 43 w 54"/>
                <a:gd name="T23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7">
                  <a:moveTo>
                    <a:pt x="43" y="10"/>
                  </a:moveTo>
                  <a:cubicBezTo>
                    <a:pt x="43" y="10"/>
                    <a:pt x="43" y="10"/>
                    <a:pt x="43" y="10"/>
                  </a:cubicBezTo>
                  <a:cubicBezTo>
                    <a:pt x="40" y="20"/>
                    <a:pt x="32" y="26"/>
                    <a:pt x="22" y="26"/>
                  </a:cubicBezTo>
                  <a:cubicBezTo>
                    <a:pt x="17" y="26"/>
                    <a:pt x="12" y="25"/>
                    <a:pt x="8" y="22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6" y="34"/>
                    <a:pt x="14" y="37"/>
                    <a:pt x="22" y="37"/>
                  </a:cubicBezTo>
                  <a:cubicBezTo>
                    <a:pt x="40" y="37"/>
                    <a:pt x="54" y="22"/>
                    <a:pt x="54" y="4"/>
                  </a:cubicBezTo>
                  <a:cubicBezTo>
                    <a:pt x="54" y="3"/>
                    <a:pt x="54" y="2"/>
                    <a:pt x="54" y="1"/>
                  </a:cubicBezTo>
                  <a:cubicBezTo>
                    <a:pt x="54" y="0"/>
                    <a:pt x="53" y="0"/>
                    <a:pt x="53" y="0"/>
                  </a:cubicBezTo>
                  <a:lnTo>
                    <a:pt x="4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4306980" y="4580346"/>
              <a:ext cx="204788" cy="136525"/>
            </a:xfrm>
            <a:custGeom>
              <a:avLst/>
              <a:gdLst>
                <a:gd name="T0" fmla="*/ 11 w 54"/>
                <a:gd name="T1" fmla="*/ 26 h 36"/>
                <a:gd name="T2" fmla="*/ 11 w 54"/>
                <a:gd name="T3" fmla="*/ 26 h 36"/>
                <a:gd name="T4" fmla="*/ 33 w 54"/>
                <a:gd name="T5" fmla="*/ 10 h 36"/>
                <a:gd name="T6" fmla="*/ 46 w 54"/>
                <a:gd name="T7" fmla="*/ 15 h 36"/>
                <a:gd name="T8" fmla="*/ 47 w 54"/>
                <a:gd name="T9" fmla="*/ 15 h 36"/>
                <a:gd name="T10" fmla="*/ 54 w 54"/>
                <a:gd name="T11" fmla="*/ 8 h 36"/>
                <a:gd name="T12" fmla="*/ 54 w 54"/>
                <a:gd name="T13" fmla="*/ 7 h 36"/>
                <a:gd name="T14" fmla="*/ 33 w 54"/>
                <a:gd name="T15" fmla="*/ 0 h 36"/>
                <a:gd name="T16" fmla="*/ 0 w 54"/>
                <a:gd name="T17" fmla="*/ 32 h 36"/>
                <a:gd name="T18" fmla="*/ 0 w 54"/>
                <a:gd name="T19" fmla="*/ 36 h 36"/>
                <a:gd name="T20" fmla="*/ 2 w 54"/>
                <a:gd name="T21" fmla="*/ 36 h 36"/>
                <a:gd name="T22" fmla="*/ 11 w 54"/>
                <a:gd name="T2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36"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4" y="17"/>
                    <a:pt x="23" y="10"/>
                    <a:pt x="33" y="10"/>
                  </a:cubicBezTo>
                  <a:cubicBezTo>
                    <a:pt x="38" y="10"/>
                    <a:pt x="43" y="12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48" y="3"/>
                    <a:pt x="41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3"/>
                    <a:pt x="0" y="35"/>
                    <a:pt x="0" y="36"/>
                  </a:cubicBezTo>
                  <a:cubicBezTo>
                    <a:pt x="0" y="36"/>
                    <a:pt x="1" y="36"/>
                    <a:pt x="2" y="36"/>
                  </a:cubicBezTo>
                  <a:lnTo>
                    <a:pt x="11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/>
            <p:nvPr/>
          </p:nvSpPr>
          <p:spPr bwMode="auto">
            <a:xfrm>
              <a:off x="4410167" y="4580346"/>
              <a:ext cx="161925" cy="169863"/>
            </a:xfrm>
            <a:custGeom>
              <a:avLst/>
              <a:gdLst>
                <a:gd name="T0" fmla="*/ 1 w 43"/>
                <a:gd name="T1" fmla="*/ 43 h 45"/>
                <a:gd name="T2" fmla="*/ 13 w 43"/>
                <a:gd name="T3" fmla="*/ 45 h 45"/>
                <a:gd name="T4" fmla="*/ 14 w 43"/>
                <a:gd name="T5" fmla="*/ 45 h 45"/>
                <a:gd name="T6" fmla="*/ 43 w 43"/>
                <a:gd name="T7" fmla="*/ 16 h 45"/>
                <a:gd name="T8" fmla="*/ 43 w 43"/>
                <a:gd name="T9" fmla="*/ 15 h 45"/>
                <a:gd name="T10" fmla="*/ 43 w 43"/>
                <a:gd name="T11" fmla="*/ 0 h 45"/>
                <a:gd name="T12" fmla="*/ 42 w 43"/>
                <a:gd name="T13" fmla="*/ 0 h 45"/>
                <a:gd name="T14" fmla="*/ 0 w 43"/>
                <a:gd name="T15" fmla="*/ 42 h 45"/>
                <a:gd name="T16" fmla="*/ 1 w 43"/>
                <a:gd name="T17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1" y="43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4" y="45"/>
                    <a:pt x="14" y="4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3"/>
                    <a:pt x="1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/>
            <p:nvPr/>
          </p:nvSpPr>
          <p:spPr bwMode="auto">
            <a:xfrm>
              <a:off x="4287930" y="4656546"/>
              <a:ext cx="163513" cy="169863"/>
            </a:xfrm>
            <a:custGeom>
              <a:avLst/>
              <a:gdLst>
                <a:gd name="T0" fmla="*/ 43 w 43"/>
                <a:gd name="T1" fmla="*/ 2 h 45"/>
                <a:gd name="T2" fmla="*/ 30 w 43"/>
                <a:gd name="T3" fmla="*/ 0 h 45"/>
                <a:gd name="T4" fmla="*/ 30 w 43"/>
                <a:gd name="T5" fmla="*/ 0 h 45"/>
                <a:gd name="T6" fmla="*/ 1 w 43"/>
                <a:gd name="T7" fmla="*/ 29 h 45"/>
                <a:gd name="T8" fmla="*/ 0 w 43"/>
                <a:gd name="T9" fmla="*/ 29 h 45"/>
                <a:gd name="T10" fmla="*/ 0 w 43"/>
                <a:gd name="T11" fmla="*/ 44 h 45"/>
                <a:gd name="T12" fmla="*/ 1 w 43"/>
                <a:gd name="T13" fmla="*/ 44 h 45"/>
                <a:gd name="T14" fmla="*/ 43 w 43"/>
                <a:gd name="T15" fmla="*/ 3 h 45"/>
                <a:gd name="T16" fmla="*/ 43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43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5"/>
                    <a:pt x="1" y="4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2"/>
                    <a:pt x="43" y="2"/>
                    <a:pt x="4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内文主标题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4128"/>
            <a:ext cx="10515600" cy="463283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 flipV="1">
            <a:off x="937404" y="1406104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839788" y="912019"/>
            <a:ext cx="10514012" cy="494085"/>
          </a:xfrm>
        </p:spPr>
        <p:txBody>
          <a:bodyPr anchor="ctr"/>
          <a:lstStyle>
            <a:lvl1pPr marL="0" indent="0">
              <a:buNone/>
              <a:defRPr sz="2400" b="0">
                <a:gradFill>
                  <a:gsLst>
                    <a:gs pos="0">
                      <a:schemeClr val="bg2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523396"/>
          </a:xfrm>
        </p:spPr>
        <p:txBody>
          <a:bodyPr>
            <a:normAutofit/>
          </a:bodyPr>
          <a:lstStyle>
            <a:lvl1pPr>
              <a:defRPr sz="360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 smtClean="0"/>
              <a:t>极光演讲用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内文主标题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47314"/>
            <a:ext cx="10515600" cy="50296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V="1">
            <a:off x="937404" y="966158"/>
            <a:ext cx="10317193" cy="1"/>
          </a:xfrm>
          <a:prstGeom prst="line">
            <a:avLst/>
          </a:prstGeom>
          <a:ln w="28575">
            <a:gradFill flip="none" rotWithShape="1">
              <a:gsLst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 smtClean="0"/>
              <a:t>© JIGUANG. Confidential. All Rights Reserved. 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655733" y="6356350"/>
            <a:ext cx="880534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F9B3-77D8-49C5-9761-F7E4740E15C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323736" y="6315979"/>
            <a:ext cx="2030064" cy="393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emf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70958" y="1987316"/>
            <a:ext cx="9650084" cy="999676"/>
          </a:xfrm>
        </p:spPr>
        <p:txBody>
          <a:bodyPr>
            <a:normAutofit/>
          </a:bodyPr>
          <a:lstStyle/>
          <a:p>
            <a:r>
              <a:rPr lang="en-US" altLang="zh-CN" sz="6600" dirty="0" err="1"/>
              <a:t>JChat</a:t>
            </a:r>
            <a:r>
              <a:rPr lang="en-US" altLang="zh-CN" sz="6600" dirty="0"/>
              <a:t> Swift </a:t>
            </a:r>
            <a:r>
              <a:rPr lang="zh-CN" altLang="en-US" sz="6600" dirty="0"/>
              <a:t>演进过程</a:t>
            </a:r>
            <a:endParaRPr lang="en-US" altLang="zh-CN" sz="66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031275"/>
            <a:ext cx="9144000" cy="597429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打造一款通用的 </a:t>
            </a:r>
            <a:r>
              <a:rPr lang="en-US" altLang="zh-CN" sz="3600" dirty="0"/>
              <a:t>IM UI </a:t>
            </a:r>
            <a:r>
              <a:rPr lang="zh-CN" altLang="en-US" sz="3600" dirty="0" smtClean="0"/>
              <a:t>库</a:t>
            </a:r>
            <a:endParaRPr lang="zh-CN" altLang="en-US" sz="360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4724400" y="4979108"/>
            <a:ext cx="2743200" cy="277927"/>
          </a:xfrm>
        </p:spPr>
        <p:txBody>
          <a:bodyPr/>
          <a:lstStyle/>
          <a:p>
            <a:fld id="{B2DF1AF9-FAD2-4CE0-A7E3-3507A0F18438}" type="datetime1">
              <a:rPr lang="zh-CN" altLang="en-US" sz="1800" smtClean="0"/>
              <a:t>2017/10/26</a:t>
            </a:fld>
            <a:endParaRPr lang="zh-CN" altLang="en-US" sz="1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67742" y="4517875"/>
            <a:ext cx="3456517" cy="415891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极光 </a:t>
            </a:r>
            <a:r>
              <a:rPr lang="en-US" altLang="zh-CN" sz="2000" dirty="0" smtClean="0"/>
              <a:t>IM</a:t>
            </a:r>
            <a:r>
              <a:rPr lang="zh-CN" altLang="en-US" sz="2000" dirty="0" smtClean="0"/>
              <a:t> 业务部 邓永豪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28" y="1205505"/>
            <a:ext cx="5002143" cy="40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65" y="1480931"/>
            <a:ext cx="3588026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65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>
                <a:sym typeface="+mn-ea"/>
              </a:rPr>
              <a:t>—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消息</a:t>
            </a:r>
            <a:r>
              <a:rPr lang="zh-CN" altLang="en-US" dirty="0">
                <a:sym typeface="+mn-ea"/>
              </a:rPr>
              <a:t>处理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100410"/>
            <a:ext cx="9646110" cy="5170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>
                <a:sym typeface="+mn-ea"/>
              </a:rPr>
              <a:t>—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消息</a:t>
            </a:r>
            <a:r>
              <a:rPr lang="zh-CN" altLang="en-US" dirty="0">
                <a:sym typeface="+mn-ea"/>
              </a:rPr>
              <a:t>处理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515500" y="1771689"/>
            <a:ext cx="5490759" cy="363949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100" dirty="0">
                <a:solidFill>
                  <a:schemeClr val="bg1"/>
                </a:solidFill>
              </a:rPr>
              <a:t>protocol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JCMessageType</a:t>
            </a:r>
            <a:r>
              <a:rPr kumimoji="1" lang="en-US" altLang="zh-CN" sz="2100" dirty="0">
                <a:solidFill>
                  <a:schemeClr val="bg1"/>
                </a:solidFill>
              </a:rPr>
              <a:t>: class { </a:t>
            </a:r>
            <a:r>
              <a:rPr kumimoji="1" lang="en-US" altLang="zh-CN" sz="2100" dirty="0" smtClean="0">
                <a:solidFill>
                  <a:schemeClr val="bg1"/>
                </a:solidFill>
              </a:rPr>
              <a:t>   </a:t>
            </a:r>
            <a:endParaRPr kumimoji="1" lang="en-US" altLang="zh-CN" sz="2100" dirty="0">
              <a:solidFill>
                <a:schemeClr val="bg1"/>
              </a:solidFill>
            </a:endParaRP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100" dirty="0">
                <a:solidFill>
                  <a:schemeClr val="bg1"/>
                </a:solidFill>
              </a:rPr>
              <a:t>   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var</a:t>
            </a:r>
            <a:r>
              <a:rPr kumimoji="1" lang="en-US" altLang="zh-CN" sz="2100" dirty="0">
                <a:solidFill>
                  <a:schemeClr val="bg1"/>
                </a:solidFill>
              </a:rPr>
              <a:t>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msgId</a:t>
            </a:r>
            <a:r>
              <a:rPr kumimoji="1" lang="en-US" altLang="zh-CN" sz="2100" dirty="0">
                <a:solidFill>
                  <a:schemeClr val="bg1"/>
                </a:solidFill>
              </a:rPr>
              <a:t>: String { get }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100" dirty="0">
                <a:solidFill>
                  <a:schemeClr val="bg1"/>
                </a:solidFill>
              </a:rPr>
              <a:t>   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var</a:t>
            </a:r>
            <a:r>
              <a:rPr kumimoji="1" lang="en-US" altLang="zh-CN" sz="2100" dirty="0">
                <a:solidFill>
                  <a:schemeClr val="bg1"/>
                </a:solidFill>
              </a:rPr>
              <a:t> content: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JCMessageContentType</a:t>
            </a:r>
            <a:r>
              <a:rPr kumimoji="1" lang="en-US" altLang="zh-CN" sz="2100" dirty="0">
                <a:solidFill>
                  <a:schemeClr val="bg1"/>
                </a:solidFill>
              </a:rPr>
              <a:t> { get }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100" dirty="0">
                <a:solidFill>
                  <a:schemeClr val="bg1"/>
                </a:solidFill>
              </a:rPr>
              <a:t>   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var</a:t>
            </a:r>
            <a:r>
              <a:rPr kumimoji="1" lang="en-US" altLang="zh-CN" sz="2100" dirty="0">
                <a:solidFill>
                  <a:schemeClr val="bg1"/>
                </a:solidFill>
              </a:rPr>
              <a:t> options: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JCMessageOptions</a:t>
            </a:r>
            <a:r>
              <a:rPr kumimoji="1" lang="en-US" altLang="zh-CN" sz="2100" dirty="0">
                <a:solidFill>
                  <a:schemeClr val="bg1"/>
                </a:solidFill>
              </a:rPr>
              <a:t> { get }  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100" dirty="0">
                <a:solidFill>
                  <a:schemeClr val="bg1"/>
                </a:solidFill>
              </a:rPr>
              <a:t>   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var</a:t>
            </a:r>
            <a:r>
              <a:rPr kumimoji="1" lang="en-US" altLang="zh-CN" sz="2100" dirty="0">
                <a:solidFill>
                  <a:schemeClr val="bg1"/>
                </a:solidFill>
              </a:rPr>
              <a:t>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targetType</a:t>
            </a:r>
            <a:r>
              <a:rPr kumimoji="1" lang="en-US" altLang="zh-CN" sz="2100" dirty="0">
                <a:solidFill>
                  <a:schemeClr val="bg1"/>
                </a:solidFill>
              </a:rPr>
              <a:t>: </a:t>
            </a:r>
            <a:r>
              <a:rPr kumimoji="1" lang="en-US" altLang="zh-CN" sz="2100" dirty="0" err="1">
                <a:solidFill>
                  <a:schemeClr val="bg1"/>
                </a:solidFill>
              </a:rPr>
              <a:t>MessageTargetType</a:t>
            </a:r>
            <a:r>
              <a:rPr kumimoji="1" lang="en-US" altLang="zh-CN" sz="2100" dirty="0">
                <a:solidFill>
                  <a:schemeClr val="bg1"/>
                </a:solidFill>
              </a:rPr>
              <a:t> { get </a:t>
            </a:r>
            <a:r>
              <a:rPr kumimoji="1" lang="en-US" altLang="zh-CN" sz="2100" dirty="0" smtClean="0">
                <a:solidFill>
                  <a:schemeClr val="bg1"/>
                </a:solidFill>
              </a:rPr>
              <a:t>}</a:t>
            </a:r>
            <a:endParaRPr kumimoji="1" lang="en-US" altLang="zh-CN" sz="2100" dirty="0">
              <a:solidFill>
                <a:schemeClr val="bg1"/>
              </a:solidFill>
            </a:endParaRP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100" dirty="0">
                <a:solidFill>
                  <a:schemeClr val="bg1"/>
                </a:solidFill>
              </a:rPr>
              <a:t> </a:t>
            </a:r>
            <a:r>
              <a:rPr kumimoji="1" lang="zh-CN" altLang="en-US" sz="2100" dirty="0">
                <a:solidFill>
                  <a:schemeClr val="bg1"/>
                </a:solidFill>
              </a:rPr>
              <a:t>   </a:t>
            </a:r>
            <a:r>
              <a:rPr kumimoji="1" lang="en-US" altLang="zh-CN" sz="2100" dirty="0">
                <a:solidFill>
                  <a:schemeClr val="bg1"/>
                </a:solidFill>
              </a:rPr>
              <a:t>// ...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100" dirty="0">
                <a:solidFill>
                  <a:schemeClr val="bg1"/>
                </a:solidFill>
              </a:rPr>
              <a:t>}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28003" y="18708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7" y="1771689"/>
            <a:ext cx="6209892" cy="36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7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消息</a:t>
            </a:r>
            <a:r>
              <a:rPr lang="zh-CN" altLang="en-US" dirty="0">
                <a:sym typeface="+mn-ea"/>
              </a:rPr>
              <a:t>类型的扩展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89614" y="369070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422257" y="1190078"/>
            <a:ext cx="399515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Message</a:t>
            </a:r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Type</a:t>
            </a:r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439040" y="318592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6580593" y="2139575"/>
            <a:ext cx="3357885" cy="3966704"/>
          </a:xfrm>
          <a:prstGeom prst="rect">
            <a:avLst/>
          </a:prstGeom>
        </p:spPr>
        <p:txBody>
          <a:bodyPr vert="horz" wrap="none" lIns="91440" tIns="180000" rIns="91440" bIns="180000" rtlCol="0" anchor="ctr">
            <a:no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Text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Image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Voice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Video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File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en-US" altLang="zh-CN" sz="2400" dirty="0" smtClean="0">
                <a:solidFill>
                  <a:schemeClr val="bg1"/>
                </a:solidFill>
              </a:rPr>
              <a:t>Location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Message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Wingdings" charset="2"/>
              <a:buChar char="Ø"/>
            </a:pPr>
            <a:r>
              <a:rPr kumimoji="1" lang="mr-IN" altLang="zh-CN" sz="2400" dirty="0" smtClean="0">
                <a:solidFill>
                  <a:schemeClr val="bg1"/>
                </a:solidFill>
              </a:rPr>
              <a:t>……</a:t>
            </a:r>
            <a:endParaRPr kumimoji="1" lang="en-US" altLang="zh-CN" sz="2400" dirty="0" smtClean="0">
              <a:solidFill>
                <a:schemeClr val="bg1"/>
              </a:solidFill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AutoNum type="arabicPeriod"/>
            </a:pPr>
            <a:endParaRPr kumimoji="1" lang="zh-CN" alt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25" y="1275126"/>
            <a:ext cx="2712747" cy="483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9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消息</a:t>
            </a:r>
            <a:r>
              <a:rPr lang="zh-CN" altLang="en-US" dirty="0">
                <a:sym typeface="+mn-ea"/>
              </a:rPr>
              <a:t>类型的扩展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90406" y="1333042"/>
            <a:ext cx="10367010" cy="48474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protocol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JCMessageContentType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class  {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sizeThatFits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(_ size: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CGSize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 -&gt;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CGSize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kumimoji="1" lang="zh-CN" alt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endParaRPr kumimoji="1" lang="en-US" altLang="zh-CN" sz="2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static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var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viewType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JCMessageContentViewType.Type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{ get }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kumimoji="1" lang="en-US" altLang="zh-CN" sz="2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protocol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JCMessageContentViewType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class {  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init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()   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zh-CN" altLang="en-US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func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apply(_ message: </a:t>
            </a:r>
            <a:r>
              <a:rPr kumimoji="1" lang="en-US" altLang="zh-CN" sz="2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JCMessageType</a:t>
            </a: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kumimoji="1" lang="zh-CN" altLang="en-US" sz="2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54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011566" y="1347915"/>
            <a:ext cx="4291630" cy="7105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最小化</a:t>
            </a:r>
            <a:r>
              <a:rPr lang="zh-CN" altLang="en-US" sz="32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原则：</a:t>
            </a:r>
            <a:endParaRPr kumimoji="1" lang="zh-CN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4125" y="2349799"/>
            <a:ext cx="7077749" cy="176883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尽可能</a:t>
            </a:r>
            <a:r>
              <a:rPr kumimoji="1" lang="zh-CN" altLang="en-US" sz="3200" dirty="0">
                <a:solidFill>
                  <a:schemeClr val="bg1"/>
                </a:solidFill>
              </a:rPr>
              <a:t>少的接口来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完成任务</a:t>
            </a:r>
            <a:endParaRPr kumimoji="1"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kumimoji="1"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尽可能少的访问权限</a:t>
            </a:r>
          </a:p>
        </p:txBody>
      </p:sp>
    </p:spTree>
    <p:extLst>
      <p:ext uri="{BB962C8B-B14F-4D97-AF65-F5344CB8AC3E}">
        <p14:creationId xmlns:p14="http://schemas.microsoft.com/office/powerpoint/2010/main" val="37432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架构设计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设计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273794"/>
            <a:ext cx="293807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zh-CN" sz="3200" dirty="0" err="1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ChatView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7761" y="2188194"/>
            <a:ext cx="9630187" cy="329597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800" dirty="0">
                <a:solidFill>
                  <a:schemeClr val="bg1"/>
                </a:solidFill>
              </a:rPr>
              <a:t>public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func</a:t>
            </a:r>
            <a:r>
              <a:rPr kumimoji="1" lang="en-US" altLang="zh-CN" sz="2800" dirty="0">
                <a:solidFill>
                  <a:schemeClr val="bg1"/>
                </a:solidFill>
              </a:rPr>
              <a:t> insert(_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newMessage</a:t>
            </a:r>
            <a:r>
              <a:rPr kumimoji="1" lang="en-US" altLang="zh-CN" sz="2800" dirty="0">
                <a:solidFill>
                  <a:schemeClr val="bg1"/>
                </a:solidFill>
              </a:rPr>
              <a:t>: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JCMessageType</a:t>
            </a:r>
            <a:r>
              <a:rPr kumimoji="1" lang="en-US" altLang="zh-CN" sz="2800" dirty="0">
                <a:solidFill>
                  <a:schemeClr val="bg1"/>
                </a:solidFill>
              </a:rPr>
              <a:t>, at index: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Int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)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800" dirty="0">
                <a:solidFill>
                  <a:schemeClr val="bg1"/>
                </a:solidFill>
              </a:rPr>
              <a:t>public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func</a:t>
            </a:r>
            <a:r>
              <a:rPr kumimoji="1" lang="en-US" altLang="zh-CN" sz="2800" dirty="0">
                <a:solidFill>
                  <a:schemeClr val="bg1"/>
                </a:solidFill>
              </a:rPr>
              <a:t> append(_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newMessage</a:t>
            </a:r>
            <a:r>
              <a:rPr kumimoji="1" lang="en-US" altLang="zh-CN" sz="2800" dirty="0">
                <a:solidFill>
                  <a:schemeClr val="bg1"/>
                </a:solidFill>
              </a:rPr>
              <a:t>: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JCMessageType</a:t>
            </a:r>
            <a:r>
              <a:rPr kumimoji="1" lang="en-US" altLang="zh-CN" sz="2800" dirty="0">
                <a:solidFill>
                  <a:schemeClr val="bg1"/>
                </a:solidFill>
              </a:rPr>
              <a:t>) 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800" dirty="0">
                <a:solidFill>
                  <a:schemeClr val="bg1"/>
                </a:solidFill>
              </a:rPr>
              <a:t>public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func</a:t>
            </a:r>
            <a:r>
              <a:rPr kumimoji="1" lang="en-US" altLang="zh-CN" sz="2800" dirty="0">
                <a:solidFill>
                  <a:schemeClr val="bg1"/>
                </a:solidFill>
              </a:rPr>
              <a:t> update(_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newMessage</a:t>
            </a:r>
            <a:r>
              <a:rPr kumimoji="1" lang="en-US" altLang="zh-CN" sz="2800" dirty="0">
                <a:solidFill>
                  <a:schemeClr val="bg1"/>
                </a:solidFill>
              </a:rPr>
              <a:t>: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JCMessageType</a:t>
            </a:r>
            <a:r>
              <a:rPr kumimoji="1" lang="en-US" altLang="zh-CN" sz="2800" dirty="0">
                <a:solidFill>
                  <a:schemeClr val="bg1"/>
                </a:solidFill>
              </a:rPr>
              <a:t>, at index: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Int</a:t>
            </a:r>
            <a:r>
              <a:rPr kumimoji="1" lang="en-US" altLang="zh-CN" sz="2800" dirty="0">
                <a:solidFill>
                  <a:schemeClr val="bg1"/>
                </a:solidFill>
              </a:rPr>
              <a:t>)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800" dirty="0">
                <a:solidFill>
                  <a:schemeClr val="bg1"/>
                </a:solidFill>
              </a:rPr>
              <a:t>public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func</a:t>
            </a:r>
            <a:r>
              <a:rPr kumimoji="1" lang="en-US" altLang="zh-CN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removeAll</a:t>
            </a:r>
            <a:r>
              <a:rPr kumimoji="1" lang="en-US" altLang="zh-CN" sz="2800" dirty="0">
                <a:solidFill>
                  <a:schemeClr val="bg1"/>
                </a:solidFill>
              </a:rPr>
              <a:t>() </a:t>
            </a:r>
          </a:p>
          <a:p>
            <a:pPr>
              <a:spcBef>
                <a:spcPts val="700"/>
              </a:spcBef>
              <a:spcAft>
                <a:spcPts val="700"/>
              </a:spcAft>
            </a:pPr>
            <a:r>
              <a:rPr kumimoji="1" lang="en-US" altLang="zh-CN" sz="2800" dirty="0">
                <a:solidFill>
                  <a:schemeClr val="bg1"/>
                </a:solidFill>
              </a:rPr>
              <a:t>public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func</a:t>
            </a:r>
            <a:r>
              <a:rPr kumimoji="1" lang="en-US" altLang="zh-CN" sz="2800" dirty="0">
                <a:solidFill>
                  <a:schemeClr val="bg1"/>
                </a:solidFill>
              </a:rPr>
              <a:t> remove(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contentOf</a:t>
            </a:r>
            <a:r>
              <a:rPr kumimoji="1" lang="en-US" altLang="zh-CN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indexs</a:t>
            </a:r>
            <a:r>
              <a:rPr kumimoji="1" lang="en-US" altLang="zh-CN" sz="2800" dirty="0">
                <a:solidFill>
                  <a:schemeClr val="bg1"/>
                </a:solidFill>
              </a:rPr>
              <a:t>: Array&lt;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Int</a:t>
            </a:r>
            <a:r>
              <a:rPr kumimoji="1" lang="en-US" altLang="zh-CN" sz="2800" dirty="0">
                <a:solidFill>
                  <a:schemeClr val="bg1"/>
                </a:solidFill>
              </a:rPr>
              <a:t>&gt;)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537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性能优化 </a:t>
            </a:r>
            <a:r>
              <a:rPr lang="en-US" altLang="zh-CN" dirty="0">
                <a:sym typeface="+mn-ea"/>
              </a:rPr>
              <a:t>—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缓存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193728" y="1482616"/>
            <a:ext cx="4654915" cy="39608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en-US" altLang="zh-CN" sz="3200" dirty="0">
                <a:solidFill>
                  <a:schemeClr val="bg1"/>
                </a:solidFill>
              </a:rPr>
              <a:t>Cell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Size</a:t>
            </a:r>
            <a:r>
              <a:rPr lang="zh-CN" altLang="en-US" sz="3200" dirty="0">
                <a:solidFill>
                  <a:schemeClr val="bg1"/>
                </a:solidFill>
              </a:rPr>
              <a:t> 缓存 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3200" dirty="0">
                <a:solidFill>
                  <a:schemeClr val="bg1"/>
                </a:solidFill>
              </a:rPr>
              <a:t>网络下载资源缓存 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3200" dirty="0">
                <a:solidFill>
                  <a:schemeClr val="bg1"/>
                </a:solidFill>
              </a:rPr>
              <a:t>本地图片资源缓存 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sz="3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zh-CN" alt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37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性能优化 </a:t>
            </a:r>
            <a:r>
              <a:rPr lang="en-US" altLang="zh-CN" dirty="0">
                <a:sym typeface="+mn-ea"/>
              </a:rPr>
              <a:t>—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缓存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004140" y="1033638"/>
            <a:ext cx="3036802" cy="71128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zh-CN" altLang="en-US" sz="3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主题管理实现：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20" y="1788470"/>
            <a:ext cx="6881018" cy="450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09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76613" y="1505642"/>
            <a:ext cx="6238773" cy="25961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zh-CN" altLang="en-US" sz="60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rPr>
              <a:t>如何使用</a:t>
            </a:r>
            <a:endParaRPr lang="en-US" altLang="zh-CN" sz="6000" dirty="0" smtClean="0">
              <a:gradFill>
                <a:gsLst>
                  <a:gs pos="0">
                    <a:srgbClr val="17ED91"/>
                  </a:gs>
                  <a:gs pos="100000">
                    <a:srgbClr val="7CC7EC"/>
                  </a:gs>
                </a:gsLst>
                <a:lin ang="5400000" scaled="0"/>
              </a:gradFill>
            </a:endParaRPr>
          </a:p>
          <a:p>
            <a:pPr algn="ctr"/>
            <a:endParaRPr lang="en-US" altLang="zh-CN" sz="5400" dirty="0">
              <a:gradFill>
                <a:gsLst>
                  <a:gs pos="0">
                    <a:srgbClr val="17ED91"/>
                  </a:gs>
                  <a:gs pos="100000">
                    <a:srgbClr val="7CC7EC"/>
                  </a:gs>
                </a:gsLst>
                <a:lin ang="5400000" scaled="0"/>
              </a:gradFill>
            </a:endParaRPr>
          </a:p>
          <a:p>
            <a:pPr algn="ctr"/>
            <a:r>
              <a:rPr lang="zh-CN" altLang="en-US" sz="7500" b="1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rPr>
              <a:t>极光 </a:t>
            </a:r>
            <a:r>
              <a:rPr lang="en-US" altLang="zh-CN" sz="7500" b="1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rPr>
              <a:t>IM</a:t>
            </a:r>
            <a:r>
              <a:rPr lang="zh-CN" altLang="en-US" sz="7500" b="1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7500" b="1" dirty="0" err="1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</a:rPr>
              <a:t>JMessage</a:t>
            </a:r>
            <a:endParaRPr kumimoji="1" lang="zh-CN" altLang="en-US" sz="7500" b="1" dirty="0" smtClean="0"/>
          </a:p>
        </p:txBody>
      </p:sp>
    </p:spTree>
    <p:extLst>
      <p:ext uri="{BB962C8B-B14F-4D97-AF65-F5344CB8AC3E}">
        <p14:creationId xmlns:p14="http://schemas.microsoft.com/office/powerpoint/2010/main" val="1853290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ym typeface="+mn-ea"/>
              </a:rPr>
              <a:t>性能优化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其它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307421" y="237354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142051" y="26751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96972" y="1503803"/>
            <a:ext cx="9353320" cy="392472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 sz="3200" dirty="0" smtClean="0">
                <a:solidFill>
                  <a:schemeClr val="bg1"/>
                </a:solidFill>
              </a:rPr>
              <a:t>离屏</a:t>
            </a:r>
            <a:r>
              <a:rPr lang="zh-CN" altLang="en-US" sz="3200" dirty="0">
                <a:solidFill>
                  <a:schemeClr val="bg1"/>
                </a:solidFill>
              </a:rPr>
              <a:t>渲染（</a:t>
            </a:r>
            <a:r>
              <a:rPr lang="en-US" altLang="zh-CN" sz="3200" dirty="0" err="1">
                <a:solidFill>
                  <a:schemeClr val="bg1"/>
                </a:solidFill>
              </a:rPr>
              <a:t>Offscreen</a:t>
            </a:r>
            <a:r>
              <a:rPr lang="en-US" altLang="zh-CN" sz="3200" dirty="0">
                <a:solidFill>
                  <a:schemeClr val="bg1"/>
                </a:solidFill>
              </a:rPr>
              <a:t>-Rendered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3200" dirty="0" smtClean="0">
                <a:solidFill>
                  <a:schemeClr val="bg1"/>
                </a:solidFill>
              </a:rPr>
              <a:t>图层</a:t>
            </a:r>
            <a:r>
              <a:rPr lang="zh-CN" altLang="en-US" sz="3200" dirty="0">
                <a:solidFill>
                  <a:schemeClr val="bg1"/>
                </a:solidFill>
              </a:rPr>
              <a:t>混合（</a:t>
            </a:r>
            <a:r>
              <a:rPr lang="en-US" altLang="zh-CN" sz="3200" dirty="0">
                <a:solidFill>
                  <a:schemeClr val="bg1"/>
                </a:solidFill>
              </a:rPr>
              <a:t>Blended Layers</a:t>
            </a:r>
            <a:r>
              <a:rPr lang="zh-CN" altLang="en-US" sz="3200" dirty="0" smtClean="0">
                <a:solidFill>
                  <a:schemeClr val="bg1"/>
                </a:solidFill>
              </a:rPr>
              <a:t>）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3200" dirty="0">
                <a:solidFill>
                  <a:schemeClr val="bg1"/>
                </a:solidFill>
              </a:rPr>
              <a:t>复杂界面不使用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autoLayout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3200" dirty="0" smtClean="0">
                <a:solidFill>
                  <a:schemeClr val="bg1"/>
                </a:solidFill>
              </a:rPr>
              <a:t> ......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6920" y="394403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3249976" y="372370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3317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16" y="2586528"/>
            <a:ext cx="2378481" cy="236196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675858" y="1251362"/>
            <a:ext cx="2438396" cy="1288811"/>
            <a:chOff x="6757361" y="2429174"/>
            <a:chExt cx="2438396" cy="1288811"/>
          </a:xfrm>
        </p:grpSpPr>
        <p:sp>
          <p:nvSpPr>
            <p:cNvPr id="7" name="标题 6"/>
            <p:cNvSpPr txBox="1"/>
            <p:nvPr/>
          </p:nvSpPr>
          <p:spPr>
            <a:xfrm>
              <a:off x="6757361" y="2429174"/>
              <a:ext cx="2438396" cy="11409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8000" dirty="0" smtClean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ea typeface="微软雅黑" panose="020B0503020204020204" pitchFamily="34" charset="-122"/>
                </a:rPr>
                <a:t>END</a:t>
              </a:r>
              <a:endParaRPr lang="zh-CN" altLang="en-US" sz="8000" dirty="0">
                <a:gradFill>
                  <a:gsLst>
                    <a:gs pos="0">
                      <a:schemeClr val="bg2"/>
                    </a:gs>
                    <a:gs pos="100000">
                      <a:schemeClr val="accent4"/>
                    </a:gs>
                  </a:gsLst>
                  <a:lin ang="0" scaled="0"/>
                </a:gradFill>
                <a:ea typeface="微软雅黑" panose="020B0503020204020204" pitchFamily="34" charset="-122"/>
              </a:endParaRPr>
            </a:p>
          </p:txBody>
        </p:sp>
        <p:sp>
          <p:nvSpPr>
            <p:cNvPr id="8" name="副标题 7"/>
            <p:cNvSpPr txBox="1"/>
            <p:nvPr/>
          </p:nvSpPr>
          <p:spPr>
            <a:xfrm>
              <a:off x="6886751" y="3390147"/>
              <a:ext cx="2239995" cy="32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pc="600" dirty="0" smtClean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latin typeface="+mj-lt"/>
                  <a:ea typeface="微软雅黑" panose="020B0503020204020204" pitchFamily="34" charset="-122"/>
                </a:rPr>
                <a:t>T H </a:t>
              </a:r>
              <a:r>
                <a:rPr lang="en-US" altLang="zh-CN" spc="600" dirty="0">
                  <a:gradFill>
                    <a:gsLst>
                      <a:gs pos="0">
                        <a:schemeClr val="bg2"/>
                      </a:gs>
                      <a:gs pos="100000">
                        <a:schemeClr val="accent4"/>
                      </a:gs>
                    </a:gsLst>
                    <a:lin ang="0" scaled="0"/>
                  </a:gradFill>
                  <a:latin typeface="+mj-lt"/>
                  <a:ea typeface="微软雅黑" panose="020B0503020204020204" pitchFamily="34" charset="-122"/>
                </a:rPr>
                <a:t>A N K S</a:t>
              </a:r>
              <a:endParaRPr lang="zh-CN" altLang="en-US" spc="600" dirty="0">
                <a:gradFill>
                  <a:gsLst>
                    <a:gs pos="0">
                      <a:schemeClr val="bg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662686" y="5041201"/>
            <a:ext cx="254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pc="6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数据改变世界</a:t>
            </a:r>
            <a:endParaRPr lang="zh-CN" altLang="en-US" spc="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37312" y="1321778"/>
            <a:ext cx="4770969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邓永豪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dengyh@jiguang.cn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762" y="2586528"/>
            <a:ext cx="2378481" cy="23619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78" y="2708477"/>
            <a:ext cx="2123049" cy="2134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823" y="1296626"/>
            <a:ext cx="3835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825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09123" y="997522"/>
            <a:ext cx="6973753" cy="36932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zh-CN" altLang="en-US" sz="60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  <a:latin typeface="+mn-ea"/>
                <a:cs typeface="FZBaoSong-Z04T" charset="-122"/>
              </a:rPr>
              <a:t>如何打造一款优雅的</a:t>
            </a:r>
            <a:endParaRPr lang="en-US" altLang="zh-CN" sz="6000" dirty="0" smtClean="0">
              <a:gradFill>
                <a:gsLst>
                  <a:gs pos="0">
                    <a:srgbClr val="17ED91"/>
                  </a:gs>
                  <a:gs pos="100000">
                    <a:srgbClr val="7CC7EC"/>
                  </a:gs>
                </a:gsLst>
                <a:lin ang="5400000" scaled="0"/>
              </a:gradFill>
              <a:latin typeface="+mn-ea"/>
              <a:cs typeface="FZBaoSong-Z04T" charset="-122"/>
            </a:endParaRPr>
          </a:p>
          <a:p>
            <a:pPr algn="ctr"/>
            <a:endParaRPr lang="en-US" altLang="zh-CN" sz="6000" dirty="0" smtClean="0">
              <a:gradFill>
                <a:gsLst>
                  <a:gs pos="0">
                    <a:srgbClr val="17ED91"/>
                  </a:gs>
                  <a:gs pos="100000">
                    <a:srgbClr val="7CC7EC"/>
                  </a:gs>
                </a:gsLst>
                <a:lin ang="5400000" scaled="0"/>
              </a:gradFill>
              <a:latin typeface="+mn-ea"/>
              <a:cs typeface="FZBaoSong-Z04T" charset="-122"/>
            </a:endParaRPr>
          </a:p>
          <a:p>
            <a:pPr algn="ctr"/>
            <a:r>
              <a:rPr lang="en-US" altLang="zh-CN" sz="75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  <a:latin typeface="+mn-ea"/>
                <a:cs typeface="FZBaoSong-Z04T" charset="-122"/>
              </a:rPr>
              <a:t>IM</a:t>
            </a:r>
            <a:r>
              <a:rPr lang="zh-CN" altLang="en-US" sz="75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  <a:latin typeface="+mn-ea"/>
                <a:cs typeface="FZBaoSong-Z04T" charset="-122"/>
              </a:rPr>
              <a:t> </a:t>
            </a:r>
            <a:r>
              <a:rPr lang="en-US" altLang="zh-CN" sz="75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  <a:latin typeface="+mn-ea"/>
                <a:cs typeface="FZBaoSong-Z04T" charset="-122"/>
              </a:rPr>
              <a:t>UI</a:t>
            </a:r>
            <a:r>
              <a:rPr lang="zh-CN" altLang="en-US" sz="7500" dirty="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5400000" scaled="0"/>
                </a:gradFill>
                <a:latin typeface="+mn-ea"/>
                <a:cs typeface="FZBaoSong-Z04T" charset="-122"/>
              </a:rPr>
              <a:t> 库</a:t>
            </a:r>
            <a:endParaRPr kumimoji="1" lang="zh-CN" altLang="en-US" sz="7500" dirty="0" smtClean="0">
              <a:latin typeface="+mn-ea"/>
              <a:cs typeface="FZBaoSong-Z04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509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8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© JIGUANG. Confidential. All Rights Reserved. </a:t>
            </a:r>
            <a:endParaRPr lang="zh-CN" altLang="en-US" dirty="0"/>
          </a:p>
        </p:txBody>
      </p:sp>
      <p:sp>
        <p:nvSpPr>
          <p:cNvPr id="8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655733" y="6356350"/>
            <a:ext cx="880534" cy="365126"/>
          </a:xfrm>
        </p:spPr>
        <p:txBody>
          <a:bodyPr/>
          <a:lstStyle/>
          <a:p>
            <a:fld id="{E5EFF9B3-77D8-49C5-9761-F7E4740E15C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153590" y="2016760"/>
            <a:ext cx="1282065" cy="520065"/>
          </a:xfrm>
        </p:spPr>
        <p:txBody>
          <a:bodyPr/>
          <a:lstStyle/>
          <a:p>
            <a:pPr algn="l"/>
            <a:r>
              <a:rPr lang="en-US" altLang="zh-CN" sz="4800" dirty="0" smtClean="0"/>
              <a:t>01</a:t>
            </a:r>
          </a:p>
        </p:txBody>
      </p:sp>
      <p:sp>
        <p:nvSpPr>
          <p:cNvPr id="87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178990" y="2828290"/>
            <a:ext cx="3163570" cy="421005"/>
          </a:xfrm>
        </p:spPr>
        <p:txBody>
          <a:bodyPr/>
          <a:lstStyle/>
          <a:p>
            <a:pPr lvl="0"/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库</a:t>
            </a:r>
            <a:r>
              <a:rPr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与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APP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的差别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文本占位符 6"/>
          <p:cNvSpPr>
            <a:spLocks noGrp="1"/>
          </p:cNvSpPr>
          <p:nvPr>
            <p:ph type="body" sz="quarter" idx="23"/>
          </p:nvPr>
        </p:nvSpPr>
        <p:spPr>
          <a:xfrm>
            <a:off x="1178990" y="1753235"/>
            <a:ext cx="1130300" cy="227330"/>
          </a:xfrm>
        </p:spPr>
        <p:txBody>
          <a:bodyPr/>
          <a:lstStyle/>
          <a:p>
            <a:pPr algn="l"/>
            <a:r>
              <a:rPr lang="en-US" altLang="zh-CN" sz="1800" dirty="0" smtClean="0"/>
              <a:t>Part</a:t>
            </a:r>
          </a:p>
        </p:txBody>
      </p:sp>
      <p:sp>
        <p:nvSpPr>
          <p:cNvPr id="89" name="文本占位符 7"/>
          <p:cNvSpPr>
            <a:spLocks noGrp="1"/>
          </p:cNvSpPr>
          <p:nvPr>
            <p:ph type="body" sz="quarter" idx="24"/>
          </p:nvPr>
        </p:nvSpPr>
        <p:spPr>
          <a:xfrm>
            <a:off x="5405733" y="2020570"/>
            <a:ext cx="1466215" cy="516255"/>
          </a:xfrm>
        </p:spPr>
        <p:txBody>
          <a:bodyPr/>
          <a:lstStyle/>
          <a:p>
            <a:pPr algn="l"/>
            <a:r>
              <a:rPr lang="en-US" altLang="zh-CN" sz="4800" dirty="0" smtClean="0"/>
              <a:t>02</a:t>
            </a:r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5411239" y="2828290"/>
            <a:ext cx="2944637" cy="387985"/>
          </a:xfrm>
        </p:spPr>
        <p:txBody>
          <a:bodyPr/>
          <a:lstStyle/>
          <a:p>
            <a:pPr lvl="0"/>
            <a:r>
              <a:rPr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架构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文本占位符 9"/>
          <p:cNvSpPr>
            <a:spLocks noGrp="1"/>
          </p:cNvSpPr>
          <p:nvPr>
            <p:ph type="body" sz="quarter" idx="26"/>
          </p:nvPr>
        </p:nvSpPr>
        <p:spPr>
          <a:xfrm>
            <a:off x="5431134" y="1753235"/>
            <a:ext cx="1182370" cy="198120"/>
          </a:xfrm>
        </p:spPr>
        <p:txBody>
          <a:bodyPr/>
          <a:lstStyle/>
          <a:p>
            <a:pPr algn="l"/>
            <a:r>
              <a:rPr lang="en-US" altLang="zh-CN" sz="1800" dirty="0"/>
              <a:t>Part</a:t>
            </a:r>
          </a:p>
        </p:txBody>
      </p:sp>
      <p:sp>
        <p:nvSpPr>
          <p:cNvPr id="92" name="文本占位符 10"/>
          <p:cNvSpPr>
            <a:spLocks noGrp="1"/>
          </p:cNvSpPr>
          <p:nvPr>
            <p:ph type="body" sz="quarter" idx="27"/>
          </p:nvPr>
        </p:nvSpPr>
        <p:spPr>
          <a:xfrm>
            <a:off x="5431134" y="3446072"/>
            <a:ext cx="2585454" cy="1266970"/>
          </a:xfrm>
        </p:spPr>
        <p:txBody>
          <a:bodyPr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消息处理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消息类型扩展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设计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文本占位符 11"/>
          <p:cNvSpPr>
            <a:spLocks noGrp="1"/>
          </p:cNvSpPr>
          <p:nvPr>
            <p:ph type="body" sz="quarter" idx="28"/>
          </p:nvPr>
        </p:nvSpPr>
        <p:spPr>
          <a:xfrm>
            <a:off x="1178990" y="3434416"/>
            <a:ext cx="3249221" cy="1497003"/>
          </a:xfrm>
        </p:spPr>
        <p:txBody>
          <a:bodyPr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开发者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用户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重复造轮子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可兼容性</a:t>
            </a:r>
          </a:p>
        </p:txBody>
      </p:sp>
      <p:sp>
        <p:nvSpPr>
          <p:cNvPr id="94" name="文本占位符 12"/>
          <p:cNvSpPr>
            <a:spLocks noGrp="1"/>
          </p:cNvSpPr>
          <p:nvPr>
            <p:ph type="body" sz="quarter" idx="29"/>
          </p:nvPr>
        </p:nvSpPr>
        <p:spPr>
          <a:xfrm>
            <a:off x="8718203" y="1999550"/>
            <a:ext cx="1418590" cy="578485"/>
          </a:xfrm>
        </p:spPr>
        <p:txBody>
          <a:bodyPr/>
          <a:lstStyle/>
          <a:p>
            <a:pPr algn="l"/>
            <a:r>
              <a:rPr lang="en-US" altLang="zh-CN" sz="4800" dirty="0" smtClean="0"/>
              <a:t>03</a:t>
            </a:r>
          </a:p>
        </p:txBody>
      </p:sp>
      <p:sp>
        <p:nvSpPr>
          <p:cNvPr id="95" name="文本占位符 13"/>
          <p:cNvSpPr>
            <a:spLocks noGrp="1"/>
          </p:cNvSpPr>
          <p:nvPr>
            <p:ph type="body" sz="quarter" idx="30"/>
          </p:nvPr>
        </p:nvSpPr>
        <p:spPr>
          <a:xfrm>
            <a:off x="8743603" y="2797523"/>
            <a:ext cx="3577590" cy="626110"/>
          </a:xfrm>
        </p:spPr>
        <p:txBody>
          <a:bodyPr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2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性能优化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文本占位符 14"/>
          <p:cNvSpPr>
            <a:spLocks noGrp="1"/>
          </p:cNvSpPr>
          <p:nvPr>
            <p:ph type="body" sz="quarter" idx="31"/>
          </p:nvPr>
        </p:nvSpPr>
        <p:spPr>
          <a:xfrm>
            <a:off x="8743603" y="1732215"/>
            <a:ext cx="1326515" cy="267335"/>
          </a:xfrm>
        </p:spPr>
        <p:txBody>
          <a:bodyPr/>
          <a:lstStyle/>
          <a:p>
            <a:pPr algn="l"/>
            <a:r>
              <a:rPr lang="en-US" altLang="zh-CN" sz="1800" dirty="0"/>
              <a:t>Part</a:t>
            </a:r>
          </a:p>
        </p:txBody>
      </p:sp>
      <p:sp>
        <p:nvSpPr>
          <p:cNvPr id="97" name="文本占位符 15"/>
          <p:cNvSpPr>
            <a:spLocks noGrp="1"/>
          </p:cNvSpPr>
          <p:nvPr>
            <p:ph type="body" sz="quarter" idx="32"/>
          </p:nvPr>
        </p:nvSpPr>
        <p:spPr>
          <a:xfrm>
            <a:off x="8823737" y="3447740"/>
            <a:ext cx="2432802" cy="1266970"/>
          </a:xfrm>
        </p:spPr>
        <p:txBody>
          <a:bodyPr/>
          <a:lstStyle/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其它</a:t>
            </a:r>
            <a:r>
              <a:rPr lang="zh-CN" altLang="en-US" sz="2000" dirty="0" smtClean="0"/>
              <a:t>  </a:t>
            </a: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3189211" y="357977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7072009" y="58268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UI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库与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APP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的区别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—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用户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vs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开发者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01566" y="7198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780431" y="1260382"/>
            <a:ext cx="184493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zh-CN" altLang="en-US" sz="4400" smtClean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  <a:latin typeface="微软雅黑 Bold"/>
                <a:ea typeface="微软雅黑 Bold"/>
                <a:cs typeface="微软雅黑 Bold"/>
                <a:sym typeface="微软雅黑 Bold"/>
              </a:rPr>
              <a:t>用  户 </a:t>
            </a:r>
            <a:endParaRPr kumimoji="1" lang="zh-CN" altLang="en-US" sz="28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1425766" y="3515875"/>
            <a:ext cx="2939668" cy="14939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zh-CN"/>
            </a:defPPr>
            <a:lvl1pPr marL="457200" indent="-457200">
              <a:lnSpc>
                <a:spcPct val="150000"/>
              </a:lnSpc>
              <a:buAutoNum type="arabicPeriod"/>
              <a:defRPr kumimoji="1"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如何使用</a:t>
            </a:r>
            <a:endParaRPr lang="en-US" altLang="zh-CN" dirty="0"/>
          </a:p>
          <a:p>
            <a:r>
              <a:rPr lang="zh-CN" altLang="en-US" dirty="0"/>
              <a:t>有哪些功能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01341" y="3517318"/>
            <a:ext cx="3290459" cy="14939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有哪些功能</a:t>
            </a:r>
            <a:endParaRPr kumimoji="1" lang="en-US" altLang="zh-CN" sz="3200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</a:rPr>
              <a:t>如何实现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43079" y="2543767"/>
            <a:ext cx="1225308" cy="7045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kumimoji="1" lang="en-US" altLang="zh-CN" sz="6000" dirty="0" smtClean="0">
                <a:solidFill>
                  <a:srgbClr val="FBBE25"/>
                </a:solidFill>
                <a:latin typeface="+mj-lt"/>
                <a:ea typeface="STXingkai" charset="-122"/>
                <a:cs typeface="STXingkai" charset="-122"/>
              </a:rPr>
              <a:t>VS</a:t>
            </a:r>
            <a:endParaRPr kumimoji="1" lang="zh-CN" altLang="en-US" sz="6000" dirty="0" smtClean="0">
              <a:solidFill>
                <a:srgbClr val="FBBE25"/>
              </a:solidFill>
              <a:latin typeface="+mj-lt"/>
              <a:ea typeface="STXingkai" charset="-122"/>
              <a:cs typeface="STXingka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775" r="41975"/>
          <a:stretch/>
        </p:blipFill>
        <p:spPr>
          <a:xfrm>
            <a:off x="7932881" y="2174782"/>
            <a:ext cx="1342536" cy="1342536"/>
          </a:xfrm>
          <a:prstGeom prst="ellipse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49248" y="1260382"/>
            <a:ext cx="190980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zh-CN" altLang="en-US" sz="4400" dirty="0">
                <a:gradFill>
                  <a:gsLst>
                    <a:gs pos="0">
                      <a:srgbClr val="17ED91"/>
                    </a:gs>
                    <a:gs pos="100000">
                      <a:srgbClr val="7CC7EC"/>
                    </a:gs>
                  </a:gsLst>
                  <a:lin ang="0" scaled="0"/>
                </a:gradFill>
                <a:latin typeface="微软雅黑 Bold"/>
                <a:ea typeface="微软雅黑 Bold"/>
                <a:cs typeface="微软雅黑 Bold"/>
                <a:sym typeface="微软雅黑 Bold"/>
              </a:rPr>
              <a:t>开发者</a:t>
            </a:r>
            <a:endParaRPr kumimoji="1" lang="zh-CN" altLang="en-US" sz="2800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43750"/>
          <a:stretch/>
        </p:blipFill>
        <p:spPr>
          <a:xfrm>
            <a:off x="1916230" y="2174782"/>
            <a:ext cx="1342536" cy="1342536"/>
          </a:xfrm>
          <a:prstGeom prst="ellipse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1"/>
          <p:cNvSpPr>
            <a:spLocks noGrp="1"/>
          </p:cNvSpPr>
          <p:nvPr>
            <p:ph type="title"/>
          </p:nvPr>
        </p:nvSpPr>
        <p:spPr bwMode="auto"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lvl="0">
              <a:spcAft>
                <a:spcPct val="0"/>
              </a:spcAft>
              <a:defRPr/>
            </a:pPr>
            <a:r>
              <a:rPr lang="en-US" altLang="zh-CN" dirty="0">
                <a:latin typeface="微软雅黑 Bold"/>
                <a:cs typeface="微软雅黑 Bold"/>
                <a:sym typeface="微软雅黑 Bold"/>
              </a:rPr>
              <a:t>UI</a:t>
            </a:r>
            <a:r>
              <a:rPr lang="zh-CN" altLang="en-US" dirty="0">
                <a:latin typeface="微软雅黑 Bold"/>
                <a:cs typeface="微软雅黑 Bold"/>
                <a:sym typeface="微软雅黑 Bold"/>
              </a:rPr>
              <a:t> 库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与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APP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的区别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—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重复造轮子</a:t>
            </a:r>
            <a:endParaRPr kumimoji="0" lang="zh-CN" altLang="en-US" sz="3600" b="0" i="0" u="none" strike="noStrike" kern="1200" cap="none" spc="0" normalizeH="0" baseline="0" noProof="1">
              <a:ln>
                <a:noFill/>
              </a:ln>
              <a:gradFill>
                <a:gsLst>
                  <a:gs pos="0">
                    <a:srgbClr val="17ED91"/>
                  </a:gs>
                  <a:gs pos="100000">
                    <a:srgbClr val="7CC7EC"/>
                  </a:gs>
                </a:gsLst>
                <a:lin ang="0" scaled="0"/>
              </a:gradFill>
              <a:effectLst/>
              <a:uLnTx/>
              <a:uFillTx/>
              <a:latin typeface="+mj-lt"/>
              <a:ea typeface="+mj-ea"/>
              <a:cs typeface="微软雅黑 Bold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7626" y="53599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sp>
        <p:nvSpPr>
          <p:cNvPr id="3" name="矩形 2"/>
          <p:cNvSpPr/>
          <p:nvPr/>
        </p:nvSpPr>
        <p:spPr>
          <a:xfrm>
            <a:off x="1792634" y="3467567"/>
            <a:ext cx="8388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00E5A0"/>
                </a:solidFill>
              </a:rPr>
              <a:t>Stop </a:t>
            </a:r>
            <a:r>
              <a:rPr lang="en-US" altLang="zh-CN" sz="3600" dirty="0">
                <a:solidFill>
                  <a:srgbClr val="00E5A0"/>
                </a:solidFill>
              </a:rPr>
              <a:t>Trying to Reinvent the </a:t>
            </a:r>
            <a:r>
              <a:rPr lang="en-US" altLang="zh-CN" sz="3600" dirty="0" smtClean="0">
                <a:solidFill>
                  <a:srgbClr val="00E5A0"/>
                </a:solidFill>
              </a:rPr>
              <a:t>Wheel</a:t>
            </a:r>
            <a:endParaRPr kumimoji="1" lang="zh-CN" altLang="en-US" sz="3600" dirty="0">
              <a:solidFill>
                <a:srgbClr val="00E5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2634" y="1981001"/>
            <a:ext cx="8388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 smtClean="0">
                <a:solidFill>
                  <a:srgbClr val="00E5A0"/>
                </a:solidFill>
              </a:rPr>
              <a:t>不要重复造轮子</a:t>
            </a:r>
            <a:endParaRPr kumimoji="1" lang="zh-CN" altLang="en-US" sz="8000" dirty="0">
              <a:solidFill>
                <a:srgbClr val="00E5A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微软雅黑 Bold"/>
                <a:cs typeface="微软雅黑 Bold"/>
                <a:sym typeface="微软雅黑 Bold"/>
              </a:rPr>
              <a:t>UI</a:t>
            </a:r>
            <a:r>
              <a:rPr lang="zh-CN" altLang="en-US" dirty="0">
                <a:latin typeface="微软雅黑 Bold"/>
                <a:cs typeface="微软雅黑 Bold"/>
                <a:sym typeface="微软雅黑 Bold"/>
              </a:rPr>
              <a:t> 库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与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APP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的</a:t>
            </a:r>
            <a:r>
              <a:rPr lang="zh-CN" altLang="en-US" dirty="0">
                <a:latin typeface="微软雅黑 Bold"/>
                <a:cs typeface="微软雅黑 Bold"/>
                <a:sym typeface="微软雅黑 Bold"/>
              </a:rPr>
              <a:t>区别 </a:t>
            </a:r>
            <a:r>
              <a:rPr lang="en-US" altLang="zh-CN" dirty="0" smtClean="0">
                <a:latin typeface="微软雅黑 Bold"/>
                <a:cs typeface="微软雅黑 Bold"/>
                <a:sym typeface="微软雅黑 Bold"/>
              </a:rPr>
              <a:t>—</a:t>
            </a:r>
            <a:r>
              <a:rPr lang="zh-CN" altLang="en-US" dirty="0" smtClean="0">
                <a:latin typeface="微软雅黑 Bold"/>
                <a:cs typeface="微软雅黑 Bold"/>
                <a:sym typeface="微软雅黑 Bold"/>
              </a:rPr>
              <a:t> 可</a:t>
            </a:r>
            <a:r>
              <a:rPr lang="zh-CN" altLang="en-US" dirty="0">
                <a:latin typeface="微软雅黑 Bold"/>
                <a:cs typeface="微软雅黑 Bold"/>
                <a:sym typeface="微软雅黑 Bold"/>
              </a:rPr>
              <a:t>兼容性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TextBox 74"/>
          <p:cNvSpPr/>
          <p:nvPr/>
        </p:nvSpPr>
        <p:spPr>
          <a:xfrm>
            <a:off x="5489242" y="1863684"/>
            <a:ext cx="92395" cy="5232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1" name="TextBox 6"/>
          <p:cNvSpPr/>
          <p:nvPr/>
        </p:nvSpPr>
        <p:spPr>
          <a:xfrm>
            <a:off x="3003882" y="3999416"/>
            <a:ext cx="1721485" cy="76944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altLang="zh-CN" sz="4400" dirty="0" smtClean="0"/>
              <a:t>IM</a:t>
            </a:r>
            <a:r>
              <a:rPr lang="zh-CN" altLang="en-US" sz="4400" dirty="0" smtClean="0"/>
              <a:t> </a:t>
            </a:r>
            <a:r>
              <a:rPr lang="en-US" altLang="zh-CN" sz="4400" dirty="0" smtClean="0"/>
              <a:t>UI</a:t>
            </a:r>
            <a:endParaRPr sz="4400" dirty="0"/>
          </a:p>
        </p:txBody>
      </p:sp>
      <p:sp>
        <p:nvSpPr>
          <p:cNvPr id="12" name="椭圆 85"/>
          <p:cNvSpPr/>
          <p:nvPr/>
        </p:nvSpPr>
        <p:spPr>
          <a:xfrm>
            <a:off x="2997200" y="3493550"/>
            <a:ext cx="1781175" cy="1781175"/>
          </a:xfrm>
          <a:prstGeom prst="ellipse">
            <a:avLst/>
          </a:prstGeom>
          <a:ln w="57150">
            <a:solidFill>
              <a:srgbClr val="1AA69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traight Arrow Connector 16"/>
          <p:cNvSpPr>
            <a:spLocks/>
          </p:cNvSpPr>
          <p:nvPr/>
        </p:nvSpPr>
        <p:spPr>
          <a:xfrm flipH="1" flipV="1">
            <a:off x="1593215" y="2662335"/>
            <a:ext cx="1353185" cy="1313180"/>
          </a:xfrm>
          <a:prstGeom prst="line">
            <a:avLst/>
          </a:prstGeom>
          <a:ln w="19050">
            <a:solidFill>
              <a:schemeClr val="bg1"/>
            </a:solidFill>
            <a:miter/>
            <a:tail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Straight Arrow Connector 17"/>
          <p:cNvSpPr/>
          <p:nvPr/>
        </p:nvSpPr>
        <p:spPr>
          <a:xfrm flipH="1" flipV="1">
            <a:off x="3100207" y="2662335"/>
            <a:ext cx="429895" cy="783590"/>
          </a:xfrm>
          <a:prstGeom prst="line">
            <a:avLst/>
          </a:prstGeom>
          <a:ln w="19050">
            <a:solidFill>
              <a:schemeClr val="bg1"/>
            </a:solidFill>
            <a:miter/>
            <a:tail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Straight Arrow Connector 18"/>
          <p:cNvSpPr/>
          <p:nvPr/>
        </p:nvSpPr>
        <p:spPr>
          <a:xfrm flipV="1">
            <a:off x="4247212" y="2662335"/>
            <a:ext cx="478155" cy="782955"/>
          </a:xfrm>
          <a:prstGeom prst="line">
            <a:avLst/>
          </a:prstGeom>
          <a:ln w="19050">
            <a:solidFill>
              <a:schemeClr val="bg1"/>
            </a:solidFill>
            <a:miter/>
            <a:tail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traight Arrow Connector 19"/>
          <p:cNvSpPr/>
          <p:nvPr/>
        </p:nvSpPr>
        <p:spPr>
          <a:xfrm flipV="1">
            <a:off x="4862830" y="2662335"/>
            <a:ext cx="1572260" cy="1313180"/>
          </a:xfrm>
          <a:prstGeom prst="line">
            <a:avLst/>
          </a:prstGeom>
          <a:ln w="19050">
            <a:solidFill>
              <a:schemeClr val="bg1"/>
            </a:solidFill>
            <a:miter/>
            <a:tail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TextBox 35"/>
          <p:cNvSpPr/>
          <p:nvPr/>
        </p:nvSpPr>
        <p:spPr>
          <a:xfrm>
            <a:off x="6536267" y="3392282"/>
            <a:ext cx="5081110" cy="88742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lvl="0" algn="l">
              <a:lnSpc>
                <a:spcPts val="3100"/>
              </a:lnSpc>
              <a:defRPr sz="2000">
                <a:solidFill>
                  <a:srgbClr val="FFFFFF"/>
                </a:solidFill>
              </a:defRPr>
            </a:pPr>
            <a:r>
              <a:rPr lang="zh-CN" altLang="en-US" sz="2400" dirty="0" smtClean="0">
                <a:sym typeface="+mn-ea"/>
              </a:rPr>
              <a:t>不同 </a:t>
            </a:r>
            <a:r>
              <a:rPr lang="en-US" altLang="zh-CN" sz="2400" dirty="0" smtClean="0">
                <a:sym typeface="+mn-ea"/>
              </a:rPr>
              <a:t>IM</a:t>
            </a:r>
            <a:r>
              <a:rPr lang="zh-CN" altLang="en-US"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SDK</a:t>
            </a:r>
            <a:r>
              <a:rPr lang="zh-CN" altLang="en-US" sz="2400" dirty="0" smtClean="0">
                <a:sym typeface="+mn-ea"/>
              </a:rPr>
              <a:t> 都可以用同一套 </a:t>
            </a:r>
            <a:r>
              <a:rPr lang="en-US" altLang="zh-CN" sz="2400" dirty="0" smtClean="0">
                <a:sym typeface="+mn-ea"/>
              </a:rPr>
              <a:t>IM</a:t>
            </a:r>
            <a:r>
              <a:rPr lang="zh-CN" altLang="en-US"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UI</a:t>
            </a:r>
            <a:r>
              <a:rPr lang="zh-CN" altLang="en-US" sz="2400" dirty="0" smtClean="0">
                <a:sym typeface="+mn-ea"/>
              </a:rPr>
              <a:t>，避免重发开发 ，节省开发时间</a:t>
            </a:r>
            <a:endParaRPr sz="2400" dirty="0">
              <a:sym typeface="+mn-ea"/>
            </a:endParaRPr>
          </a:p>
        </p:txBody>
      </p:sp>
      <p:sp>
        <p:nvSpPr>
          <p:cNvPr id="22" name="Freeform 115"/>
          <p:cNvSpPr/>
          <p:nvPr/>
        </p:nvSpPr>
        <p:spPr>
          <a:xfrm>
            <a:off x="940903" y="1878470"/>
            <a:ext cx="1380085" cy="694186"/>
          </a:xfrm>
          <a:custGeom>
            <a:avLst/>
            <a:gdLst>
              <a:gd name="txL" fmla="*/ 0 w 284"/>
              <a:gd name="txT" fmla="*/ 0 h 380"/>
              <a:gd name="txR" fmla="*/ 284 w 284"/>
              <a:gd name="txB" fmla="*/ 380 h 380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84" h="380">
                <a:moveTo>
                  <a:pt x="265" y="380"/>
                </a:moveTo>
                <a:cubicBezTo>
                  <a:pt x="19" y="380"/>
                  <a:pt x="19" y="380"/>
                  <a:pt x="19" y="380"/>
                </a:cubicBezTo>
                <a:cubicBezTo>
                  <a:pt x="8" y="380"/>
                  <a:pt x="0" y="371"/>
                  <a:pt x="0" y="36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8" y="0"/>
                  <a:pt x="19" y="0"/>
                </a:cubicBezTo>
                <a:cubicBezTo>
                  <a:pt x="265" y="0"/>
                  <a:pt x="265" y="0"/>
                  <a:pt x="265" y="0"/>
                </a:cubicBezTo>
                <a:cubicBezTo>
                  <a:pt x="276" y="0"/>
                  <a:pt x="284" y="9"/>
                  <a:pt x="284" y="19"/>
                </a:cubicBezTo>
                <a:cubicBezTo>
                  <a:pt x="284" y="361"/>
                  <a:pt x="284" y="361"/>
                  <a:pt x="284" y="361"/>
                </a:cubicBezTo>
                <a:cubicBezTo>
                  <a:pt x="284" y="371"/>
                  <a:pt x="276" y="380"/>
                  <a:pt x="265" y="380"/>
                </a:cubicBezTo>
                <a:close/>
              </a:path>
            </a:pathLst>
          </a:custGeom>
          <a:solidFill>
            <a:srgbClr val="0EB56D"/>
          </a:solidFill>
          <a:ln w="9525" cap="flat" cmpd="sng">
            <a:solidFill>
              <a:srgbClr val="67BF8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80" tIns="34290" rIns="68580" bIns="34290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 smtClean="0"/>
              <a:t>极光 </a:t>
            </a:r>
            <a:r>
              <a:rPr lang="en-US" altLang="zh-CN" sz="2400" dirty="0" smtClean="0"/>
              <a:t>IM</a:t>
            </a:r>
            <a:endParaRPr lang="en-US" altLang="zh-CN" sz="2400" dirty="0"/>
          </a:p>
        </p:txBody>
      </p:sp>
      <p:sp>
        <p:nvSpPr>
          <p:cNvPr id="24" name="Freeform 162"/>
          <p:cNvSpPr/>
          <p:nvPr/>
        </p:nvSpPr>
        <p:spPr>
          <a:xfrm>
            <a:off x="2567975" y="1877978"/>
            <a:ext cx="1396197" cy="716712"/>
          </a:xfrm>
          <a:custGeom>
            <a:avLst/>
            <a:gdLst>
              <a:gd name="txL" fmla="*/ 0 w 1036"/>
              <a:gd name="txT" fmla="*/ 0 h 138"/>
              <a:gd name="txR" fmla="*/ 1036 w 1036"/>
              <a:gd name="txB" fmla="*/ 138 h 13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036" h="138">
                <a:moveTo>
                  <a:pt x="1016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9" y="138"/>
                  <a:pt x="0" y="129"/>
                  <a:pt x="0" y="1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1027" y="0"/>
                  <a:pt x="1036" y="9"/>
                  <a:pt x="1036" y="20"/>
                </a:cubicBezTo>
                <a:cubicBezTo>
                  <a:pt x="1036" y="119"/>
                  <a:pt x="1036" y="119"/>
                  <a:pt x="1036" y="119"/>
                </a:cubicBezTo>
                <a:cubicBezTo>
                  <a:pt x="1036" y="129"/>
                  <a:pt x="1027" y="138"/>
                  <a:pt x="1016" y="138"/>
                </a:cubicBezTo>
                <a:close/>
              </a:path>
            </a:pathLst>
          </a:custGeom>
          <a:solidFill>
            <a:srgbClr val="0075BE"/>
          </a:solidFill>
          <a:ln w="9525">
            <a:noFill/>
          </a:ln>
        </p:spPr>
        <p:txBody>
          <a:bodyPr lIns="68580" tIns="34290" rIns="68580" bIns="34290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/>
              <a:t>网</a:t>
            </a:r>
            <a:r>
              <a:rPr lang="zh-CN" altLang="en-US" sz="2400" dirty="0" smtClean="0"/>
              <a:t>易云信</a:t>
            </a:r>
            <a:endParaRPr lang="zh-CN" altLang="en-US" sz="2400" dirty="0"/>
          </a:p>
        </p:txBody>
      </p:sp>
      <p:sp>
        <p:nvSpPr>
          <p:cNvPr id="25" name="Freeform 162"/>
          <p:cNvSpPr/>
          <p:nvPr/>
        </p:nvSpPr>
        <p:spPr>
          <a:xfrm>
            <a:off x="4198299" y="1877978"/>
            <a:ext cx="1396197" cy="716712"/>
          </a:xfrm>
          <a:custGeom>
            <a:avLst/>
            <a:gdLst>
              <a:gd name="txL" fmla="*/ 0 w 1036"/>
              <a:gd name="txT" fmla="*/ 0 h 138"/>
              <a:gd name="txR" fmla="*/ 1036 w 1036"/>
              <a:gd name="txB" fmla="*/ 138 h 13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036" h="138">
                <a:moveTo>
                  <a:pt x="1016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9" y="138"/>
                  <a:pt x="0" y="129"/>
                  <a:pt x="0" y="1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1027" y="0"/>
                  <a:pt x="1036" y="9"/>
                  <a:pt x="1036" y="20"/>
                </a:cubicBezTo>
                <a:cubicBezTo>
                  <a:pt x="1036" y="119"/>
                  <a:pt x="1036" y="119"/>
                  <a:pt x="1036" y="119"/>
                </a:cubicBezTo>
                <a:cubicBezTo>
                  <a:pt x="1036" y="129"/>
                  <a:pt x="1027" y="138"/>
                  <a:pt x="1016" y="138"/>
                </a:cubicBezTo>
                <a:close/>
              </a:path>
            </a:pathLst>
          </a:custGeom>
          <a:solidFill>
            <a:srgbClr val="0075BE"/>
          </a:solidFill>
          <a:ln w="9525">
            <a:noFill/>
          </a:ln>
        </p:spPr>
        <p:txBody>
          <a:bodyPr lIns="68580" tIns="34290" rIns="68580" bIns="34290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 smtClean="0"/>
              <a:t>环信 </a:t>
            </a:r>
            <a:r>
              <a:rPr lang="en-US" altLang="zh-CN" sz="2400" dirty="0" smtClean="0"/>
              <a:t>IM</a:t>
            </a:r>
            <a:endParaRPr lang="zh-CN" altLang="en-US" sz="2400" dirty="0"/>
          </a:p>
        </p:txBody>
      </p:sp>
      <p:sp>
        <p:nvSpPr>
          <p:cNvPr id="26" name="Freeform 162"/>
          <p:cNvSpPr/>
          <p:nvPr/>
        </p:nvSpPr>
        <p:spPr>
          <a:xfrm>
            <a:off x="5828623" y="1877978"/>
            <a:ext cx="1396197" cy="716712"/>
          </a:xfrm>
          <a:custGeom>
            <a:avLst/>
            <a:gdLst>
              <a:gd name="txL" fmla="*/ 0 w 1036"/>
              <a:gd name="txT" fmla="*/ 0 h 138"/>
              <a:gd name="txR" fmla="*/ 1036 w 1036"/>
              <a:gd name="txB" fmla="*/ 138 h 138"/>
            </a:gdLst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1036" h="138">
                <a:moveTo>
                  <a:pt x="1016" y="138"/>
                </a:moveTo>
                <a:cubicBezTo>
                  <a:pt x="20" y="138"/>
                  <a:pt x="20" y="138"/>
                  <a:pt x="20" y="138"/>
                </a:cubicBezTo>
                <a:cubicBezTo>
                  <a:pt x="9" y="138"/>
                  <a:pt x="0" y="129"/>
                  <a:pt x="0" y="11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1027" y="0"/>
                  <a:pt x="1036" y="9"/>
                  <a:pt x="1036" y="20"/>
                </a:cubicBezTo>
                <a:cubicBezTo>
                  <a:pt x="1036" y="119"/>
                  <a:pt x="1036" y="119"/>
                  <a:pt x="1036" y="119"/>
                </a:cubicBezTo>
                <a:cubicBezTo>
                  <a:pt x="1036" y="129"/>
                  <a:pt x="1027" y="138"/>
                  <a:pt x="1016" y="138"/>
                </a:cubicBezTo>
                <a:close/>
              </a:path>
            </a:pathLst>
          </a:custGeom>
          <a:solidFill>
            <a:srgbClr val="0075BE"/>
          </a:solidFill>
          <a:ln w="9525">
            <a:noFill/>
          </a:ln>
        </p:spPr>
        <p:txBody>
          <a:bodyPr lIns="68580" tIns="34290" rIns="68580" bIns="34290"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/>
              <a:t>其他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ym typeface="+mn-ea"/>
              </a:rPr>
              <a:t>架构设计 </a:t>
            </a:r>
            <a:r>
              <a:rPr lang="en-US" altLang="zh-CN" dirty="0" smtClean="0">
                <a:sym typeface="+mn-ea"/>
              </a:rPr>
              <a:t>—</a:t>
            </a:r>
            <a:r>
              <a:rPr lang="zh-CN" altLang="en-US" dirty="0" smtClean="0">
                <a:sym typeface="+mn-ea"/>
              </a:rPr>
              <a:t> 原消息</a:t>
            </a:r>
            <a:r>
              <a:rPr lang="zh-CN" altLang="en-US" dirty="0">
                <a:sym typeface="+mn-ea"/>
              </a:rPr>
              <a:t>处理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JIGUANG. Confidential. All Rights Reserved.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F9B3-77D8-49C5-9761-F7E4740E15C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842443" y="568095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15" y="1074368"/>
            <a:ext cx="9127615" cy="5245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演讲用PPT配色">
      <a:dk1>
        <a:srgbClr val="111111"/>
      </a:dk1>
      <a:lt1>
        <a:srgbClr val="FFFFFF"/>
      </a:lt1>
      <a:dk2>
        <a:srgbClr val="0085FE"/>
      </a:dk2>
      <a:lt2>
        <a:srgbClr val="17ED91"/>
      </a:lt2>
      <a:accent1>
        <a:srgbClr val="17ED91"/>
      </a:accent1>
      <a:accent2>
        <a:srgbClr val="0085FE"/>
      </a:accent2>
      <a:accent3>
        <a:srgbClr val="FAD240"/>
      </a:accent3>
      <a:accent4>
        <a:srgbClr val="7CC7EC"/>
      </a:accent4>
      <a:accent5>
        <a:srgbClr val="571CEC"/>
      </a:accent5>
      <a:accent6>
        <a:srgbClr val="B334EC"/>
      </a:accent6>
      <a:hlink>
        <a:srgbClr val="0563C1"/>
      </a:hlink>
      <a:folHlink>
        <a:srgbClr val="954F72"/>
      </a:folHlink>
    </a:clrScheme>
    <a:fontScheme name="极光数据研究院-PPT">
      <a:majorFont>
        <a:latin typeface="Arial Bold"/>
        <a:ea typeface="微软雅黑 Bold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593</Words>
  <Application>Microsoft Macintosh PowerPoint</Application>
  <PresentationFormat>宽屏</PresentationFormat>
  <Paragraphs>146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 Bold</vt:lpstr>
      <vt:lpstr>Calibri</vt:lpstr>
      <vt:lpstr>FZBaoSong-Z04T</vt:lpstr>
      <vt:lpstr>STXingkai</vt:lpstr>
      <vt:lpstr>Wingdings</vt:lpstr>
      <vt:lpstr>宋体</vt:lpstr>
      <vt:lpstr>微软雅黑</vt:lpstr>
      <vt:lpstr>微软雅黑 Bold</vt:lpstr>
      <vt:lpstr>Arial</vt:lpstr>
      <vt:lpstr>Office 主题</vt:lpstr>
      <vt:lpstr>JChat Swift 演进过程</vt:lpstr>
      <vt:lpstr>PowerPoint 演示文稿</vt:lpstr>
      <vt:lpstr>PowerPoint 演示文稿</vt:lpstr>
      <vt:lpstr>PowerPoint 演示文稿</vt:lpstr>
      <vt:lpstr>目录</vt:lpstr>
      <vt:lpstr>UI 库与 APP 的区别 — 用户 vs 开发者</vt:lpstr>
      <vt:lpstr>UI 库与 APP 的区别 — 重复造轮子</vt:lpstr>
      <vt:lpstr>UI 库与 APP 的区别 — 可兼容性</vt:lpstr>
      <vt:lpstr>架构设计 — 原消息处理</vt:lpstr>
      <vt:lpstr>PowerPoint 演示文稿</vt:lpstr>
      <vt:lpstr>PowerPoint 演示文稿</vt:lpstr>
      <vt:lpstr>架构设计 — 消息处理</vt:lpstr>
      <vt:lpstr>架构设计 — 消息处理</vt:lpstr>
      <vt:lpstr>架构设计 — 消息类型的扩展</vt:lpstr>
      <vt:lpstr>架构设计 — 消息类型的扩展</vt:lpstr>
      <vt:lpstr>架构设计 — API 设计</vt:lpstr>
      <vt:lpstr>架构设计 — API 设计</vt:lpstr>
      <vt:lpstr>性能优化 — 缓存 </vt:lpstr>
      <vt:lpstr>性能优化 — 缓存 </vt:lpstr>
      <vt:lpstr>性能优化 — 其它</vt:lpstr>
      <vt:lpstr>PowerPoint 演示文稿</vt:lpstr>
    </vt:vector>
  </TitlesOfParts>
  <Company>Microsoft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JIGUANG-JC</dc:creator>
  <cp:lastModifiedBy>Microsoft Office 用户</cp:lastModifiedBy>
  <cp:revision>174</cp:revision>
  <dcterms:created xsi:type="dcterms:W3CDTF">2017-03-08T05:47:00Z</dcterms:created>
  <dcterms:modified xsi:type="dcterms:W3CDTF">2017-10-26T05:27:48Z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